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6" d="100"/>
          <a:sy n="136" d="100"/>
        </p:scale>
        <p:origin x="-16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7F58E0-F0E0-420F-8CAE-5FAC4F4F8F9C}" type="datetimeFigureOut">
              <a:rPr lang="en-GB" smtClean="0"/>
              <a:pPr/>
              <a:t>03/04/2012</a:t>
            </a:fld>
            <a:endParaRPr lang="en-GB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A95C01-85BB-4D6B-BC5E-BA072E70547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7F58E0-F0E0-420F-8CAE-5FAC4F4F8F9C}" type="datetimeFigureOut">
              <a:rPr lang="en-GB" smtClean="0"/>
              <a:pPr/>
              <a:t>03/04/2012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A95C01-85BB-4D6B-BC5E-BA072E7054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7F58E0-F0E0-420F-8CAE-5FAC4F4F8F9C}" type="datetimeFigureOut">
              <a:rPr lang="en-GB" smtClean="0"/>
              <a:pPr/>
              <a:t>03/04/2012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A95C01-85BB-4D6B-BC5E-BA072E7054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7F58E0-F0E0-420F-8CAE-5FAC4F4F8F9C}" type="datetimeFigureOut">
              <a:rPr lang="en-GB" smtClean="0"/>
              <a:pPr/>
              <a:t>03/04/2012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A95C01-85BB-4D6B-BC5E-BA072E7054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7F58E0-F0E0-420F-8CAE-5FAC4F4F8F9C}" type="datetimeFigureOut">
              <a:rPr lang="en-GB" smtClean="0"/>
              <a:pPr/>
              <a:t>03/04/2012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A95C01-85BB-4D6B-BC5E-BA072E70547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7F58E0-F0E0-420F-8CAE-5FAC4F4F8F9C}" type="datetimeFigureOut">
              <a:rPr lang="en-GB" smtClean="0"/>
              <a:pPr/>
              <a:t>03/04/2012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A95C01-85BB-4D6B-BC5E-BA072E7054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7F58E0-F0E0-420F-8CAE-5FAC4F4F8F9C}" type="datetimeFigureOut">
              <a:rPr lang="en-GB" smtClean="0"/>
              <a:pPr/>
              <a:t>03/04/2012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A95C01-85BB-4D6B-BC5E-BA072E7054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7F58E0-F0E0-420F-8CAE-5FAC4F4F8F9C}" type="datetimeFigureOut">
              <a:rPr lang="en-GB" smtClean="0"/>
              <a:pPr/>
              <a:t>03/04/2012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A95C01-85BB-4D6B-BC5E-BA072E7054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7F58E0-F0E0-420F-8CAE-5FAC4F4F8F9C}" type="datetimeFigureOut">
              <a:rPr lang="en-GB" smtClean="0"/>
              <a:pPr/>
              <a:t>03/04/2012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A95C01-85BB-4D6B-BC5E-BA072E70547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7F58E0-F0E0-420F-8CAE-5FAC4F4F8F9C}" type="datetimeFigureOut">
              <a:rPr lang="en-GB" smtClean="0"/>
              <a:pPr/>
              <a:t>03/04/2012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A95C01-85BB-4D6B-BC5E-BA072E7054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7F58E0-F0E0-420F-8CAE-5FAC4F4F8F9C}" type="datetimeFigureOut">
              <a:rPr lang="en-GB" smtClean="0"/>
              <a:pPr/>
              <a:t>03/04/2012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A95C01-85BB-4D6B-BC5E-BA072E70547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27F58E0-F0E0-420F-8CAE-5FAC4F4F8F9C}" type="datetimeFigureOut">
              <a:rPr lang="en-GB" smtClean="0"/>
              <a:pPr/>
              <a:t>03/04/2012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6A95C01-85BB-4D6B-BC5E-BA072E70547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3648" y="1628800"/>
            <a:ext cx="7406640" cy="1472184"/>
          </a:xfrm>
        </p:spPr>
        <p:txBody>
          <a:bodyPr>
            <a:normAutofit/>
          </a:bodyPr>
          <a:lstStyle/>
          <a:p>
            <a:r>
              <a:rPr lang="en-GB" dirty="0" smtClean="0"/>
              <a:t>Supporting Visual </a:t>
            </a:r>
            <a:r>
              <a:rPr lang="en-GB" dirty="0" smtClean="0"/>
              <a:t>Impairment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3645024"/>
            <a:ext cx="7406640" cy="1752600"/>
          </a:xfrm>
        </p:spPr>
        <p:txBody>
          <a:bodyPr/>
          <a:lstStyle/>
          <a:p>
            <a:r>
              <a:rPr lang="en-GB" dirty="0" smtClean="0"/>
              <a:t>Beth Elkins</a:t>
            </a:r>
          </a:p>
          <a:p>
            <a:r>
              <a:rPr lang="en-GB" dirty="0" smtClean="0"/>
              <a:t>Personal Support Manager</a:t>
            </a:r>
          </a:p>
          <a:p>
            <a:r>
              <a:rPr lang="en-GB" dirty="0" smtClean="0"/>
              <a:t>Cambridge Regional College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3586336"/>
          </a:xfrm>
        </p:spPr>
        <p:txBody>
          <a:bodyPr/>
          <a:lstStyle/>
          <a:p>
            <a:r>
              <a:rPr lang="en-GB" sz="2400" dirty="0" smtClean="0"/>
              <a:t>“The best and most beautiful things in life cannot be seen, not touched, but are felt in the heart”.</a:t>
            </a:r>
            <a:br>
              <a:rPr lang="en-GB" sz="2400" dirty="0" smtClean="0"/>
            </a:br>
            <a:r>
              <a:rPr lang="en-GB" sz="2400" i="1" dirty="0" smtClean="0"/>
              <a:t>Helen Keller</a:t>
            </a:r>
            <a:r>
              <a:rPr lang="en-GB" sz="2400" dirty="0" smtClean="0"/>
              <a:t/>
            </a:r>
            <a:br>
              <a:rPr lang="en-GB" sz="2400" dirty="0" smtClean="0"/>
            </a:br>
            <a:endParaRPr lang="en-GB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idx="1"/>
          </p:nvPr>
        </p:nvSpPr>
        <p:spPr/>
      </p:sp>
      <p:pic>
        <p:nvPicPr>
          <p:cNvPr id="1026" name="Picture 2" descr="http://www.shrani.si/f/2n/qA/2yS2F773/a1d294f943b023c31613d3d4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484784"/>
            <a:ext cx="3952875" cy="28479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Aims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Conditions of the eye and their effects</a:t>
            </a:r>
          </a:p>
          <a:p>
            <a:r>
              <a:rPr lang="en-GB" dirty="0" smtClean="0"/>
              <a:t>Impact of sight loss and blindness on orientation and day-to-day living</a:t>
            </a:r>
          </a:p>
          <a:p>
            <a:r>
              <a:rPr lang="en-GB" dirty="0" smtClean="0"/>
              <a:t>Impact of sight loss and blindness on communication</a:t>
            </a:r>
          </a:p>
          <a:p>
            <a:r>
              <a:rPr lang="en-GB" dirty="0" smtClean="0"/>
              <a:t>Supporting Students in the learning environment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Effects of Eye Conditions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Blurred vision</a:t>
            </a:r>
          </a:p>
          <a:p>
            <a:r>
              <a:rPr lang="en-GB" dirty="0" smtClean="0"/>
              <a:t>Colour blindness</a:t>
            </a:r>
          </a:p>
          <a:p>
            <a:r>
              <a:rPr lang="en-GB" dirty="0" smtClean="0"/>
              <a:t>Range of vision</a:t>
            </a:r>
          </a:p>
          <a:p>
            <a:r>
              <a:rPr lang="en-GB" dirty="0" smtClean="0"/>
              <a:t>Distance</a:t>
            </a:r>
          </a:p>
          <a:p>
            <a:r>
              <a:rPr lang="en-GB" dirty="0" smtClean="0"/>
              <a:t>Light</a:t>
            </a:r>
          </a:p>
          <a:p>
            <a:r>
              <a:rPr lang="en-GB" dirty="0" smtClean="0"/>
              <a:t>Access Text</a:t>
            </a:r>
          </a:p>
          <a:p>
            <a:r>
              <a:rPr lang="en-GB" dirty="0" smtClean="0"/>
              <a:t>Stable or Degenerating</a:t>
            </a:r>
          </a:p>
          <a:p>
            <a:r>
              <a:rPr lang="en-GB" dirty="0" smtClean="0"/>
              <a:t>Onset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75656" y="188640"/>
            <a:ext cx="7498080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Impact of Sight Loss in the UK	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03648" y="1268760"/>
            <a:ext cx="7498080" cy="5410200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Approximately 2,000,000 people in the UK have an </a:t>
            </a:r>
            <a:r>
              <a:rPr lang="en-GB" dirty="0" err="1" smtClean="0"/>
              <a:t>uncorrectable</a:t>
            </a:r>
            <a:r>
              <a:rPr lang="en-GB" dirty="0" smtClean="0"/>
              <a:t> sight loss</a:t>
            </a:r>
          </a:p>
          <a:p>
            <a:pPr lvl="1"/>
            <a:r>
              <a:rPr lang="en-GB" sz="2400" dirty="0" smtClean="0"/>
              <a:t>4% of these are totally blind</a:t>
            </a:r>
          </a:p>
          <a:p>
            <a:pPr lvl="1"/>
            <a:r>
              <a:rPr lang="en-GB" sz="2400" dirty="0" smtClean="0"/>
              <a:t>14% have a perception of light</a:t>
            </a:r>
          </a:p>
          <a:p>
            <a:pPr lvl="1"/>
            <a:r>
              <a:rPr lang="en-GB" sz="2400" dirty="0" smtClean="0"/>
              <a:t>82% have some useful vision</a:t>
            </a:r>
          </a:p>
          <a:p>
            <a:r>
              <a:rPr lang="en-GB" dirty="0" smtClean="0"/>
              <a:t>Visual Impairment experienced mostly by older people</a:t>
            </a:r>
          </a:p>
          <a:p>
            <a:pPr lvl="1"/>
            <a:r>
              <a:rPr lang="en-GB" sz="2400" dirty="0" smtClean="0"/>
              <a:t>1 in 12 over 60yrs old rises to 1 in 5 over 75yrs old</a:t>
            </a:r>
          </a:p>
          <a:p>
            <a:r>
              <a:rPr lang="en-GB" dirty="0" smtClean="0"/>
              <a:t>Four most common eye conditions</a:t>
            </a:r>
          </a:p>
          <a:p>
            <a:pPr lvl="1"/>
            <a:r>
              <a:rPr lang="en-GB" sz="2400" dirty="0" smtClean="0"/>
              <a:t>Glaucoma</a:t>
            </a:r>
          </a:p>
          <a:p>
            <a:pPr lvl="1"/>
            <a:r>
              <a:rPr lang="en-GB" sz="2400" dirty="0" smtClean="0"/>
              <a:t>Cataracts</a:t>
            </a:r>
          </a:p>
          <a:p>
            <a:pPr lvl="1"/>
            <a:r>
              <a:rPr lang="en-GB" sz="2400" dirty="0" smtClean="0"/>
              <a:t>Age-related Macular Degeneration</a:t>
            </a:r>
          </a:p>
          <a:p>
            <a:pPr lvl="1"/>
            <a:r>
              <a:rPr lang="en-GB" sz="2400" dirty="0" smtClean="0"/>
              <a:t>Diabetic Retinopathy</a:t>
            </a:r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Effects on Orientation and </a:t>
            </a:r>
            <a:br>
              <a:rPr lang="en-GB" dirty="0" smtClean="0"/>
            </a:br>
            <a:r>
              <a:rPr lang="en-GB" dirty="0" smtClean="0"/>
              <a:t>Day-to-Day Living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259632" y="1484784"/>
            <a:ext cx="3816424" cy="466344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Orientation</a:t>
            </a:r>
          </a:p>
          <a:p>
            <a:pPr lvl="1"/>
            <a:r>
              <a:rPr lang="en-GB" dirty="0" smtClean="0"/>
              <a:t>Getting to college</a:t>
            </a:r>
          </a:p>
          <a:p>
            <a:pPr lvl="1"/>
            <a:r>
              <a:rPr lang="en-GB" dirty="0" smtClean="0"/>
              <a:t>Familiarisation with environment and routes</a:t>
            </a:r>
          </a:p>
          <a:p>
            <a:pPr lvl="1"/>
            <a:r>
              <a:rPr lang="en-GB" dirty="0" smtClean="0"/>
              <a:t>Confidence with stairs</a:t>
            </a:r>
          </a:p>
          <a:p>
            <a:pPr lvl="1"/>
            <a:r>
              <a:rPr lang="en-GB" dirty="0" smtClean="0"/>
              <a:t>Obstacles</a:t>
            </a:r>
          </a:p>
          <a:p>
            <a:pPr lvl="1"/>
            <a:r>
              <a:rPr lang="en-GB" dirty="0" smtClean="0"/>
              <a:t>Lighting</a:t>
            </a:r>
          </a:p>
          <a:p>
            <a:pPr lvl="1"/>
            <a:r>
              <a:rPr lang="en-GB" dirty="0" smtClean="0"/>
              <a:t>Contrast</a:t>
            </a:r>
          </a:p>
          <a:p>
            <a:pPr lvl="1"/>
            <a:r>
              <a:rPr lang="en-GB" dirty="0" smtClean="0"/>
              <a:t>Cane</a:t>
            </a:r>
          </a:p>
          <a:p>
            <a:pPr lvl="1"/>
            <a:r>
              <a:rPr lang="en-GB" dirty="0" smtClean="0"/>
              <a:t>Sighted-guide</a:t>
            </a:r>
          </a:p>
          <a:p>
            <a:pPr lvl="1"/>
            <a:r>
              <a:rPr lang="en-GB" dirty="0" smtClean="0"/>
              <a:t>Guide Dog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148064" y="1484784"/>
            <a:ext cx="3657600" cy="466344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Day-to-Day Living</a:t>
            </a:r>
          </a:p>
          <a:p>
            <a:pPr lvl="1"/>
            <a:r>
              <a:rPr lang="en-GB" dirty="0" smtClean="0"/>
              <a:t>Getting ready</a:t>
            </a:r>
          </a:p>
          <a:p>
            <a:pPr lvl="1"/>
            <a:r>
              <a:rPr lang="en-GB" dirty="0" smtClean="0"/>
              <a:t>Appearance</a:t>
            </a:r>
          </a:p>
          <a:p>
            <a:pPr lvl="1"/>
            <a:r>
              <a:rPr lang="en-GB" dirty="0" smtClean="0"/>
              <a:t>Preparing and eating food</a:t>
            </a:r>
          </a:p>
          <a:p>
            <a:pPr lvl="1"/>
            <a:r>
              <a:rPr lang="en-GB" dirty="0" smtClean="0"/>
              <a:t>Making purchases</a:t>
            </a:r>
          </a:p>
          <a:p>
            <a:pPr lvl="1"/>
            <a:r>
              <a:rPr lang="en-GB" dirty="0" smtClean="0"/>
              <a:t>Independence</a:t>
            </a:r>
          </a:p>
          <a:p>
            <a:pPr lvl="1"/>
            <a:r>
              <a:rPr lang="en-GB" dirty="0" smtClean="0"/>
              <a:t>Work</a:t>
            </a:r>
          </a:p>
          <a:p>
            <a:pPr lvl="1"/>
            <a:r>
              <a:rPr lang="en-GB" dirty="0" smtClean="0"/>
              <a:t>Finances</a:t>
            </a:r>
          </a:p>
          <a:p>
            <a:pPr lvl="1"/>
            <a:r>
              <a:rPr lang="en-GB" dirty="0" smtClean="0"/>
              <a:t>Emotions</a:t>
            </a:r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Effects on Communication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77544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93% of communication non verbal</a:t>
            </a:r>
          </a:p>
          <a:p>
            <a:pPr lvl="1"/>
            <a:r>
              <a:rPr lang="en-GB" dirty="0" smtClean="0"/>
              <a:t>Body movements, facial expression, eye gaze</a:t>
            </a:r>
          </a:p>
          <a:p>
            <a:pPr lvl="1"/>
            <a:r>
              <a:rPr lang="en-GB" dirty="0" smtClean="0"/>
              <a:t>Paralinguistic cues</a:t>
            </a:r>
          </a:p>
          <a:p>
            <a:r>
              <a:rPr lang="en-GB" dirty="0" smtClean="0"/>
              <a:t>Appearance</a:t>
            </a:r>
          </a:p>
          <a:p>
            <a:r>
              <a:rPr lang="en-GB" dirty="0" smtClean="0"/>
              <a:t>Formal and non-formal situations</a:t>
            </a:r>
          </a:p>
          <a:p>
            <a:r>
              <a:rPr lang="en-GB" dirty="0" smtClean="0"/>
              <a:t>Who’s there?</a:t>
            </a:r>
          </a:p>
          <a:p>
            <a:r>
              <a:rPr lang="en-GB" dirty="0" smtClean="0"/>
              <a:t>Informal learning affecting culture:</a:t>
            </a:r>
          </a:p>
          <a:p>
            <a:pPr lvl="1"/>
            <a:r>
              <a:rPr lang="en-GB" dirty="0" smtClean="0"/>
              <a:t>Posters			</a:t>
            </a:r>
          </a:p>
          <a:p>
            <a:pPr lvl="1"/>
            <a:r>
              <a:rPr lang="en-GB" dirty="0" smtClean="0"/>
              <a:t>Headlines</a:t>
            </a:r>
          </a:p>
          <a:p>
            <a:pPr lvl="1"/>
            <a:r>
              <a:rPr lang="en-GB" dirty="0" smtClean="0"/>
              <a:t>Notices</a:t>
            </a:r>
          </a:p>
          <a:p>
            <a:pPr lvl="1"/>
            <a:r>
              <a:rPr lang="en-GB" dirty="0" smtClean="0"/>
              <a:t>Web-Surfing		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Supporting Students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Listen to your student!  </a:t>
            </a:r>
          </a:p>
          <a:p>
            <a:pPr lvl="1"/>
            <a:r>
              <a:rPr lang="en-GB" dirty="0" smtClean="0"/>
              <a:t>How much </a:t>
            </a:r>
            <a:r>
              <a:rPr lang="en-GB" i="1" dirty="0" smtClean="0"/>
              <a:t>can</a:t>
            </a:r>
            <a:r>
              <a:rPr lang="en-GB" dirty="0" smtClean="0"/>
              <a:t> you see?</a:t>
            </a:r>
          </a:p>
          <a:p>
            <a:pPr lvl="1"/>
            <a:r>
              <a:rPr lang="en-GB" dirty="0" smtClean="0"/>
              <a:t>How can we enable you to make best use of your sight?</a:t>
            </a:r>
          </a:p>
          <a:p>
            <a:pPr lvl="1"/>
            <a:r>
              <a:rPr lang="en-GB" dirty="0" smtClean="0"/>
              <a:t>Encourage participation in writing support plans</a:t>
            </a:r>
          </a:p>
          <a:p>
            <a:pPr lvl="1"/>
            <a:r>
              <a:rPr lang="en-GB" dirty="0" smtClean="0"/>
              <a:t>Seek participation in the review of support plans, with amendments when needed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Remove Barriers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1340768"/>
            <a:ext cx="7498080" cy="5149552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Make </a:t>
            </a:r>
            <a:r>
              <a:rPr lang="en-GB" u="sng" dirty="0" smtClean="0"/>
              <a:t>visual</a:t>
            </a:r>
            <a:r>
              <a:rPr lang="en-GB" dirty="0" smtClean="0"/>
              <a:t> information accessible</a:t>
            </a:r>
          </a:p>
          <a:p>
            <a:r>
              <a:rPr lang="en-GB" dirty="0" smtClean="0"/>
              <a:t>Emphasise text</a:t>
            </a:r>
          </a:p>
          <a:p>
            <a:r>
              <a:rPr lang="en-GB" dirty="0" smtClean="0"/>
              <a:t>Provide accessible technologies</a:t>
            </a:r>
          </a:p>
          <a:p>
            <a:pPr lvl="1"/>
            <a:r>
              <a:rPr lang="en-GB" dirty="0" smtClean="0"/>
              <a:t>Screen Readers</a:t>
            </a:r>
          </a:p>
          <a:p>
            <a:pPr lvl="1"/>
            <a:r>
              <a:rPr lang="en-GB" dirty="0" smtClean="0"/>
              <a:t>Screen enlargers</a:t>
            </a:r>
          </a:p>
          <a:p>
            <a:pPr lvl="1"/>
            <a:r>
              <a:rPr lang="en-GB" dirty="0" smtClean="0"/>
              <a:t>Electronic video magnifiers</a:t>
            </a:r>
          </a:p>
          <a:p>
            <a:pPr lvl="1"/>
            <a:r>
              <a:rPr lang="en-GB" dirty="0" smtClean="0"/>
              <a:t>Audio Technology</a:t>
            </a:r>
          </a:p>
          <a:p>
            <a:r>
              <a:rPr lang="en-GB" dirty="0" smtClean="0"/>
              <a:t>Make information tactile</a:t>
            </a:r>
          </a:p>
          <a:p>
            <a:r>
              <a:rPr lang="en-GB" dirty="0" smtClean="0"/>
              <a:t>Provide information in advance</a:t>
            </a:r>
          </a:p>
          <a:p>
            <a:r>
              <a:rPr lang="en-GB" dirty="0" smtClean="0"/>
              <a:t>Provide support!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Teaching Strategies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Ensure learning environment is accessible and safe</a:t>
            </a:r>
          </a:p>
          <a:p>
            <a:pPr lvl="1"/>
            <a:r>
              <a:rPr lang="en-GB" dirty="0" smtClean="0"/>
              <a:t>Remove hazards</a:t>
            </a:r>
          </a:p>
          <a:p>
            <a:pPr lvl="1"/>
            <a:r>
              <a:rPr lang="en-GB" dirty="0" smtClean="0"/>
              <a:t>Check lighting</a:t>
            </a:r>
          </a:p>
          <a:p>
            <a:pPr lvl="1"/>
            <a:r>
              <a:rPr lang="en-GB" dirty="0" smtClean="0"/>
              <a:t>Check layout of room</a:t>
            </a:r>
          </a:p>
          <a:p>
            <a:r>
              <a:rPr lang="en-GB" dirty="0" smtClean="0"/>
              <a:t>Speak clearly – VI students rely on verbal information</a:t>
            </a:r>
          </a:p>
          <a:p>
            <a:r>
              <a:rPr lang="en-GB" dirty="0" smtClean="0"/>
              <a:t>Keep information concise and specific</a:t>
            </a:r>
          </a:p>
          <a:p>
            <a:r>
              <a:rPr lang="en-GB" dirty="0" smtClean="0"/>
              <a:t>Read aloud any visual materials</a:t>
            </a:r>
          </a:p>
          <a:p>
            <a:r>
              <a:rPr lang="en-GB" dirty="0" smtClean="0"/>
              <a:t>Do not rely on visual cues</a:t>
            </a:r>
          </a:p>
          <a:p>
            <a:r>
              <a:rPr lang="en-GB" dirty="0" smtClean="0"/>
              <a:t>Be positive – a smile can be heard!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758</TotalTime>
  <Words>369</Words>
  <Application>Microsoft Macintosh PowerPoint</Application>
  <PresentationFormat>On-screen Show (4:3)</PresentationFormat>
  <Paragraphs>91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Supporting Visual Impairment</vt:lpstr>
      <vt:lpstr>Aims</vt:lpstr>
      <vt:lpstr>Effects of Eye Conditions</vt:lpstr>
      <vt:lpstr>Impact of Sight Loss in the UK </vt:lpstr>
      <vt:lpstr>Effects on Orientation and  Day-to-Day Living</vt:lpstr>
      <vt:lpstr>Effects on Communication</vt:lpstr>
      <vt:lpstr>Supporting Students </vt:lpstr>
      <vt:lpstr>Remove Barriers</vt:lpstr>
      <vt:lpstr>Teaching Strategies</vt:lpstr>
      <vt:lpstr>“The best and most beautiful things in life cannot be seen, not touched, but are felt in the heart”. Helen Keller 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Visual Impairment Awareness Training</dc:title>
  <dc:creator> </dc:creator>
  <cp:lastModifiedBy>DEF</cp:lastModifiedBy>
  <cp:revision>49</cp:revision>
  <dcterms:created xsi:type="dcterms:W3CDTF">2011-09-26T11:19:41Z</dcterms:created>
  <dcterms:modified xsi:type="dcterms:W3CDTF">2012-04-03T13:04:30Z</dcterms:modified>
</cp:coreProperties>
</file>