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58" r:id="rId4"/>
    <p:sldId id="259" r:id="rId5"/>
    <p:sldId id="265" r:id="rId6"/>
    <p:sldId id="260" r:id="rId7"/>
    <p:sldId id="261" r:id="rId8"/>
    <p:sldId id="262" r:id="rId9"/>
    <p:sldId id="263" r:id="rId10"/>
    <p:sldId id="266" r:id="rId11"/>
    <p:sldId id="268"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74737" autoAdjust="0"/>
  </p:normalViewPr>
  <p:slideViewPr>
    <p:cSldViewPr>
      <p:cViewPr varScale="1">
        <p:scale>
          <a:sx n="65" d="100"/>
          <a:sy n="65" d="100"/>
        </p:scale>
        <p:origin x="-163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90171A-2E51-423C-BF85-48997E4535D8}" type="datetimeFigureOut">
              <a:rPr lang="en-GB" smtClean="0"/>
              <a:pPr/>
              <a:t>13/11/2011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4DEA5-3714-4492-B0F4-B6559302E21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Par </a:t>
            </a:r>
            <a:r>
              <a:rPr lang="en-GB" b="1" dirty="0" smtClean="0"/>
              <a:t>eye</a:t>
            </a:r>
            <a:r>
              <a:rPr lang="en-GB" dirty="0" smtClean="0"/>
              <a:t> ital.  </a:t>
            </a:r>
            <a:r>
              <a:rPr lang="en-GB" dirty="0" err="1" smtClean="0"/>
              <a:t>Oc</a:t>
            </a:r>
            <a:r>
              <a:rPr lang="en-GB" baseline="0" dirty="0" smtClean="0"/>
              <a:t> </a:t>
            </a:r>
            <a:r>
              <a:rPr lang="en-GB" b="1" baseline="0" dirty="0" smtClean="0"/>
              <a:t>sip</a:t>
            </a:r>
            <a:r>
              <a:rPr lang="en-GB" baseline="0" dirty="0" smtClean="0"/>
              <a:t> ital.</a:t>
            </a:r>
            <a:r>
              <a:rPr lang="en-GB" dirty="0" smtClean="0"/>
              <a:t> In other</a:t>
            </a:r>
            <a:r>
              <a:rPr lang="en-GB" baseline="0" dirty="0" smtClean="0"/>
              <a:t> words, when playing a video games, the parietal lobe feels the buttons, the occipital lobes sees what’s happening on the screen, the temporal lobe hears the sounds effects and the frontal lobe orders the information so I can play the game in response to the events and remain focussed.</a:t>
            </a:r>
            <a:endParaRPr lang="en-GB" dirty="0"/>
          </a:p>
        </p:txBody>
      </p:sp>
      <p:sp>
        <p:nvSpPr>
          <p:cNvPr id="4" name="Slide Number Placeholder 3"/>
          <p:cNvSpPr>
            <a:spLocks noGrp="1"/>
          </p:cNvSpPr>
          <p:nvPr>
            <p:ph type="sldNum" sz="quarter" idx="10"/>
          </p:nvPr>
        </p:nvSpPr>
        <p:spPr/>
        <p:txBody>
          <a:bodyPr/>
          <a:lstStyle/>
          <a:p>
            <a:fld id="{2104DEA5-3714-4492-B0F4-B6559302E21F}" type="slidenum">
              <a:rPr lang="en-GB" smtClean="0"/>
              <a:pPr/>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Neurons are the postmen</a:t>
            </a:r>
          </a:p>
          <a:p>
            <a:r>
              <a:rPr lang="en-GB" dirty="0" smtClean="0"/>
              <a:t>Neurotransmitters are the messages</a:t>
            </a:r>
          </a:p>
          <a:p>
            <a:r>
              <a:rPr lang="en-GB" dirty="0" smtClean="0"/>
              <a:t>Less brain function means less attention and focus</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Executive</a:t>
            </a:r>
            <a:r>
              <a:rPr lang="en-GB" baseline="0" dirty="0" smtClean="0"/>
              <a:t> functioning</a:t>
            </a:r>
            <a:r>
              <a:rPr lang="en-GB" sz="1200" u="none" strike="noStrike" kern="1200" baseline="0" dirty="0" smtClean="0">
                <a:solidFill>
                  <a:schemeClr val="tx1"/>
                </a:solidFill>
                <a:latin typeface="+mn-lt"/>
                <a:ea typeface="+mn-ea"/>
                <a:cs typeface="+mn-cs"/>
              </a:rPr>
              <a:t> </a:t>
            </a:r>
            <a:r>
              <a:rPr lang="en-GB" sz="1200" u="none" strike="noStrike" kern="1200" dirty="0" smtClean="0">
                <a:solidFill>
                  <a:schemeClr val="tx1"/>
                </a:solidFill>
                <a:latin typeface="+mn-lt"/>
                <a:ea typeface="+mn-ea"/>
                <a:cs typeface="+mn-cs"/>
              </a:rPr>
              <a:t>describes a set of cognitive abilities that control and regulate other abilities and behaviours. Executive functions are necessary for goal-directed behaviour. They include the ability to initiate and stop actions, to monitor and change behaviour as needed, and to plan future behaviour when faced with novel tasks and situations. Executive functions allow us to anticipate outcomes and adapt to changing situations. The ability to form concepts and think abstractly are often considered components of executive function. </a:t>
            </a:r>
            <a:br>
              <a:rPr lang="en-GB" sz="1200" u="none" strike="noStrike" kern="1200" dirty="0" smtClean="0">
                <a:solidFill>
                  <a:schemeClr val="tx1"/>
                </a:solidFill>
                <a:latin typeface="+mn-lt"/>
                <a:ea typeface="+mn-ea"/>
                <a:cs typeface="+mn-cs"/>
              </a:rPr>
            </a:br>
            <a:endParaRPr lang="en-GB" dirty="0"/>
          </a:p>
        </p:txBody>
      </p:sp>
      <p:sp>
        <p:nvSpPr>
          <p:cNvPr id="4" name="Slide Number Placeholder 3"/>
          <p:cNvSpPr>
            <a:spLocks noGrp="1"/>
          </p:cNvSpPr>
          <p:nvPr>
            <p:ph type="sldNum" sz="quarter" idx="10"/>
          </p:nvPr>
        </p:nvSpPr>
        <p:spPr/>
        <p:txBody>
          <a:bodyPr/>
          <a:lstStyle/>
          <a:p>
            <a:fld id="{2104DEA5-3714-4492-B0F4-B6559302E21F}"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Fidgeting is the body’s way of activating under-stimulated brains; this aids focus.  So if a learner needs to fiddle with paper, get up and move about or chew – let them!  They won’t be able to concentrate</a:t>
            </a:r>
            <a:r>
              <a:rPr lang="en-GB" baseline="0" dirty="0" smtClean="0"/>
              <a:t> without this!</a:t>
            </a:r>
            <a:endParaRPr lang="en-GB" dirty="0"/>
          </a:p>
        </p:txBody>
      </p:sp>
      <p:sp>
        <p:nvSpPr>
          <p:cNvPr id="4" name="Slide Number Placeholder 3"/>
          <p:cNvSpPr>
            <a:spLocks noGrp="1"/>
          </p:cNvSpPr>
          <p:nvPr>
            <p:ph type="sldNum" sz="quarter" idx="10"/>
          </p:nvPr>
        </p:nvSpPr>
        <p:spPr/>
        <p:txBody>
          <a:bodyPr/>
          <a:lstStyle/>
          <a:p>
            <a:fld id="{2104DEA5-3714-4492-B0F4-B6559302E21F}"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Although ADHD does effect behaviour and therefore people with ADHD are classed as naughty children, their body/brain simply won’t put the brakes on something they know to be wrong until after the event...</a:t>
            </a:r>
          </a:p>
          <a:p>
            <a:r>
              <a:rPr lang="en-GB" dirty="0" smtClean="0"/>
              <a:t>Parenting</a:t>
            </a:r>
            <a:r>
              <a:rPr lang="en-GB" baseline="0" dirty="0" smtClean="0"/>
              <a:t> does come under fire – 10 things you would never accept, you start to pick your battles.  Can appear to be lack of discipline to outsiders, but actually it is filtering of behaviours with slightly more emphasis on relationship rather than perfect behaviour.</a:t>
            </a:r>
          </a:p>
          <a:p>
            <a:r>
              <a:rPr lang="en-GB" baseline="0" dirty="0" smtClean="0"/>
              <a:t>Certainly treatable, with mixture of behaviour management, possibly medication, OT, play therapy, speech and language therapy, support at school to work on focus.  Not curable, in that it won’t go away with a drug and not all drugs work on all children.</a:t>
            </a:r>
          </a:p>
          <a:p>
            <a:r>
              <a:rPr lang="en-GB" dirty="0" smtClean="0"/>
              <a:t>Making friends is easy – a</a:t>
            </a:r>
            <a:r>
              <a:rPr lang="en-GB" baseline="0" dirty="0" smtClean="0"/>
              <a:t> lot of kids with ADHD are quite confident and impulsive which attracts other children.  It’s keeping them that’s hard, because of the impulsive nature of ADHD and the hitting out that sometimes happens.</a:t>
            </a:r>
          </a:p>
          <a:p>
            <a:r>
              <a:rPr lang="en-GB" baseline="0" dirty="0" smtClean="0"/>
              <a:t>Generally speaking, adults with ADHD have learned strategies to help them manage their condition. They won’t work in a job that requires them to sit still all day, so moving around doesn’t stand out so much.  They’re often hilarious, because they've learned to be the ‘class clown’.  They may not have achieved so well at school and will be very successful in more practical environments, but they may pick up tools and use them inappropriately, getting them into lots of trouble for something stupid and impulsive.</a:t>
            </a:r>
          </a:p>
          <a:p>
            <a:r>
              <a:rPr lang="en-GB" baseline="0" dirty="0" smtClean="0"/>
              <a:t>Some experts feel that ADHD is entirely diet-based.  However, although cutting some elements from some people’s diets have resulted in calmer behaviour and more focussed attention, for others it makes no difference at all.  Parents will often avoid E numbers, fizzy drinks, dairy and processed food, but if ADHD exists as a co-morbid condition and the child also has Autism or OCD, changing diet may be more of a challenge than it’s worth for the outcome.</a:t>
            </a:r>
          </a:p>
          <a:p>
            <a:r>
              <a:rPr lang="en-GB" baseline="0" dirty="0" smtClean="0"/>
              <a:t>This is not a new diagnosis to explain the bad behaviour and lack of discipline of an increasing number of students.  This has been identified since 1902 (first document and researched case) by Professor George Frederick Still – see next slide</a:t>
            </a:r>
            <a:endParaRPr lang="en-GB" dirty="0" smtClean="0"/>
          </a:p>
        </p:txBody>
      </p:sp>
      <p:sp>
        <p:nvSpPr>
          <p:cNvPr id="4" name="Slide Number Placeholder 3"/>
          <p:cNvSpPr>
            <a:spLocks noGrp="1"/>
          </p:cNvSpPr>
          <p:nvPr>
            <p:ph type="sldNum" sz="quarter" idx="10"/>
          </p:nvPr>
        </p:nvSpPr>
        <p:spPr/>
        <p:txBody>
          <a:bodyPr/>
          <a:lstStyle/>
          <a:p>
            <a:fld id="{2104DEA5-3714-4492-B0F4-B6559302E21F}" type="slidenum">
              <a:rPr lang="en-GB" smtClean="0"/>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20 steps to doing homework.  </a:t>
            </a:r>
          </a:p>
          <a:p>
            <a:r>
              <a:rPr lang="en-GB" dirty="0" smtClean="0"/>
              <a:t>Get your book</a:t>
            </a:r>
          </a:p>
          <a:p>
            <a:r>
              <a:rPr lang="en-GB" dirty="0" smtClean="0"/>
              <a:t>Get it home</a:t>
            </a:r>
          </a:p>
          <a:p>
            <a:r>
              <a:rPr lang="en-GB" dirty="0" smtClean="0"/>
              <a:t>Remember that you have homework to do</a:t>
            </a:r>
          </a:p>
          <a:p>
            <a:r>
              <a:rPr lang="en-GB" dirty="0" smtClean="0"/>
              <a:t>Get it out of your</a:t>
            </a:r>
            <a:r>
              <a:rPr lang="en-GB" baseline="0" dirty="0" smtClean="0"/>
              <a:t> bag</a:t>
            </a:r>
          </a:p>
          <a:p>
            <a:r>
              <a:rPr lang="en-GB" baseline="0" dirty="0" smtClean="0"/>
              <a:t>Get the assignment brief out of your bag</a:t>
            </a:r>
          </a:p>
          <a:p>
            <a:r>
              <a:rPr lang="en-GB" baseline="0" dirty="0" smtClean="0"/>
              <a:t>Locate the right place in the book to do the assignment</a:t>
            </a:r>
          </a:p>
          <a:p>
            <a:r>
              <a:rPr lang="en-GB" baseline="0" dirty="0" smtClean="0"/>
              <a:t>Work on it – concentrate on completing the task – sit still to do it</a:t>
            </a:r>
          </a:p>
          <a:p>
            <a:r>
              <a:rPr lang="en-GB" baseline="0" dirty="0" smtClean="0"/>
              <a:t>Finish it</a:t>
            </a:r>
          </a:p>
          <a:p>
            <a:r>
              <a:rPr lang="en-GB" baseline="0" dirty="0" smtClean="0"/>
              <a:t>Return book to bag</a:t>
            </a:r>
          </a:p>
          <a:p>
            <a:r>
              <a:rPr lang="en-GB" baseline="0" dirty="0" smtClean="0"/>
              <a:t>Put bag by the door</a:t>
            </a:r>
          </a:p>
          <a:p>
            <a:r>
              <a:rPr lang="en-GB" baseline="0" dirty="0" smtClean="0"/>
              <a:t>Take bag to school</a:t>
            </a:r>
          </a:p>
          <a:p>
            <a:r>
              <a:rPr lang="en-GB" baseline="0" dirty="0" smtClean="0"/>
              <a:t>Remember to get book out of bag to hand in</a:t>
            </a:r>
          </a:p>
          <a:p>
            <a:endParaRPr lang="en-GB" baseline="0" dirty="0" smtClean="0"/>
          </a:p>
          <a:p>
            <a:r>
              <a:rPr lang="en-GB" baseline="0" dirty="0" smtClean="0"/>
              <a:t>All relating to executive skills.  So ADHD children learn to get very good at excuses and are judged for being manipulative, lazy or ‘falling back on their condition as an excuse’.  They’d rather say I shan’t do it than I can’t do it.</a:t>
            </a:r>
            <a:endParaRPr lang="en-GB" dirty="0" smtClean="0"/>
          </a:p>
          <a:p>
            <a:endParaRPr lang="en-GB" dirty="0"/>
          </a:p>
        </p:txBody>
      </p:sp>
      <p:sp>
        <p:nvSpPr>
          <p:cNvPr id="4" name="Slide Number Placeholder 3"/>
          <p:cNvSpPr>
            <a:spLocks noGrp="1"/>
          </p:cNvSpPr>
          <p:nvPr>
            <p:ph type="sldNum" sz="quarter" idx="10"/>
          </p:nvPr>
        </p:nvSpPr>
        <p:spPr/>
        <p:txBody>
          <a:bodyPr/>
          <a:lstStyle/>
          <a:p>
            <a:fld id="{2104DEA5-3714-4492-B0F4-B6559302E21F}"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2709C817-A406-41F2-AC1D-244B40D0ED90}"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709C817-A406-41F2-AC1D-244B40D0ED90}"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2709C817-A406-41F2-AC1D-244B40D0ED90}"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2709C817-A406-41F2-AC1D-244B40D0ED9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2179B0B-F3C3-4906-BFB9-30CE58403214}" type="datetimeFigureOut">
              <a:rPr lang="en-GB" smtClean="0"/>
              <a:pPr/>
              <a:t>13/11/2011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2709C817-A406-41F2-AC1D-244B40D0ED90}"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2179B0B-F3C3-4906-BFB9-30CE58403214}" type="datetimeFigureOut">
              <a:rPr lang="en-GB" smtClean="0"/>
              <a:pPr/>
              <a:t>13/11/2011</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709C817-A406-41F2-AC1D-244B40D0ED90}"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1628800"/>
            <a:ext cx="6172200" cy="1894362"/>
          </a:xfrm>
        </p:spPr>
        <p:txBody>
          <a:bodyPr/>
          <a:lstStyle/>
          <a:p>
            <a:r>
              <a:rPr lang="en-GB" dirty="0" smtClean="0"/>
              <a:t>Understanding ADHD</a:t>
            </a:r>
            <a:endParaRPr lang="en-GB" dirty="0"/>
          </a:p>
        </p:txBody>
      </p:sp>
      <p:sp>
        <p:nvSpPr>
          <p:cNvPr id="3" name="Subtitle 2"/>
          <p:cNvSpPr>
            <a:spLocks noGrp="1"/>
          </p:cNvSpPr>
          <p:nvPr>
            <p:ph type="subTitle" idx="1"/>
          </p:nvPr>
        </p:nvSpPr>
        <p:spPr>
          <a:xfrm>
            <a:off x="1619672" y="4005064"/>
            <a:ext cx="6172200" cy="1371600"/>
          </a:xfrm>
        </p:spPr>
        <p:txBody>
          <a:bodyPr>
            <a:normAutofit lnSpcReduction="10000"/>
          </a:bodyPr>
          <a:lstStyle/>
          <a:p>
            <a:r>
              <a:rPr lang="en-GB" dirty="0" smtClean="0"/>
              <a:t>Beth Elkins</a:t>
            </a:r>
          </a:p>
          <a:p>
            <a:r>
              <a:rPr lang="en-GB" dirty="0" smtClean="0"/>
              <a:t>Personal Support Manager</a:t>
            </a:r>
          </a:p>
          <a:p>
            <a:r>
              <a:rPr lang="en-GB" dirty="0" smtClean="0"/>
              <a:t>Cambridge Regional College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0.gstatic.com/images?q=tbn:ANd9GcQxbPpUYVYed4_o4JNwUZWH7dsSca5Rh1qbPLeF4dFgHS0IQFPc"/>
          <p:cNvPicPr>
            <a:picLocks noChangeAspect="1" noChangeArrowheads="1"/>
          </p:cNvPicPr>
          <p:nvPr/>
        </p:nvPicPr>
        <p:blipFill>
          <a:blip r:embed="rId2" cstate="print"/>
          <a:srcRect/>
          <a:stretch>
            <a:fillRect/>
          </a:stretch>
        </p:blipFill>
        <p:spPr bwMode="auto">
          <a:xfrm>
            <a:off x="3059832" y="1844824"/>
            <a:ext cx="4361624" cy="288032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Ideas for Further Discussion</a:t>
            </a:r>
            <a:endParaRPr lang="en-GB" dirty="0"/>
          </a:p>
        </p:txBody>
      </p:sp>
      <p:sp>
        <p:nvSpPr>
          <p:cNvPr id="4" name="Content Placeholder 3"/>
          <p:cNvSpPr>
            <a:spLocks noGrp="1"/>
          </p:cNvSpPr>
          <p:nvPr>
            <p:ph idx="1"/>
          </p:nvPr>
        </p:nvSpPr>
        <p:spPr>
          <a:xfrm>
            <a:off x="1136848" y="1600200"/>
            <a:ext cx="7467600" cy="4925144"/>
          </a:xfrm>
        </p:spPr>
        <p:txBody>
          <a:bodyPr>
            <a:normAutofit/>
          </a:bodyPr>
          <a:lstStyle/>
          <a:p>
            <a:r>
              <a:rPr lang="en-GB" sz="2800" dirty="0" smtClean="0"/>
              <a:t>In your view, what is the biggest challenge faced by people with ADHD?</a:t>
            </a:r>
          </a:p>
          <a:p>
            <a:r>
              <a:rPr lang="en-GB" sz="2800" dirty="0" smtClean="0"/>
              <a:t>What changes could you make easily to the way your lessons are run to meet the needs of learners with ADHD?</a:t>
            </a:r>
          </a:p>
          <a:p>
            <a:r>
              <a:rPr lang="en-GB" sz="2800" dirty="0" smtClean="0"/>
              <a:t>What do you understand by the term ‘positive reinforcement’ and how could you make this a focus in your teaching and learning?</a:t>
            </a:r>
            <a:endParaRPr lang="en-GB"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1600" y="274638"/>
            <a:ext cx="6953200" cy="634082"/>
          </a:xfrm>
        </p:spPr>
        <p:txBody>
          <a:bodyPr>
            <a:normAutofit fontScale="90000"/>
          </a:bodyPr>
          <a:lstStyle/>
          <a:p>
            <a:r>
              <a:rPr lang="en-GB" dirty="0" smtClean="0"/>
              <a:t>Your motto....?</a:t>
            </a:r>
            <a:endParaRPr lang="en-GB" dirty="0"/>
          </a:p>
        </p:txBody>
      </p:sp>
      <p:sp>
        <p:nvSpPr>
          <p:cNvPr id="5" name="Content Placeholder 4"/>
          <p:cNvSpPr>
            <a:spLocks noGrp="1"/>
          </p:cNvSpPr>
          <p:nvPr>
            <p:ph idx="1"/>
          </p:nvPr>
        </p:nvSpPr>
        <p:spPr>
          <a:xfrm>
            <a:off x="971600" y="980728"/>
            <a:ext cx="8100392" cy="5328592"/>
          </a:xfrm>
        </p:spPr>
        <p:txBody>
          <a:bodyPr>
            <a:normAutofit/>
          </a:bodyPr>
          <a:lstStyle/>
          <a:p>
            <a:pPr>
              <a:buNone/>
              <a:tabLst>
                <a:tab pos="4759325" algn="l"/>
              </a:tabLst>
            </a:pPr>
            <a:r>
              <a:rPr lang="en-GB" sz="2100" dirty="0" smtClean="0"/>
              <a:t>If you live with </a:t>
            </a:r>
            <a:r>
              <a:rPr lang="en-GB" sz="2100" b="1" dirty="0" smtClean="0"/>
              <a:t>encouragement</a:t>
            </a:r>
            <a:r>
              <a:rPr lang="en-GB" sz="2100" dirty="0" smtClean="0"/>
              <a:t>....	You learn </a:t>
            </a:r>
            <a:r>
              <a:rPr lang="en-GB" sz="2100" b="1" dirty="0" smtClean="0"/>
              <a:t>confidence</a:t>
            </a:r>
          </a:p>
          <a:p>
            <a:pPr>
              <a:buNone/>
              <a:tabLst>
                <a:tab pos="4759325" algn="l"/>
              </a:tabLst>
            </a:pPr>
            <a:r>
              <a:rPr lang="en-GB" sz="2100" dirty="0" smtClean="0"/>
              <a:t>If you live with </a:t>
            </a:r>
            <a:r>
              <a:rPr lang="en-GB" sz="2100" b="1" dirty="0" smtClean="0"/>
              <a:t>tolerance</a:t>
            </a:r>
            <a:r>
              <a:rPr lang="en-GB" sz="2100" dirty="0" smtClean="0"/>
              <a:t>... 	You learn </a:t>
            </a:r>
            <a:r>
              <a:rPr lang="en-GB" sz="2100" b="1" dirty="0" smtClean="0"/>
              <a:t>to be patient</a:t>
            </a:r>
          </a:p>
          <a:p>
            <a:pPr>
              <a:buNone/>
              <a:tabLst>
                <a:tab pos="4759325" algn="l"/>
              </a:tabLst>
            </a:pPr>
            <a:r>
              <a:rPr lang="en-GB" sz="2100" dirty="0" smtClean="0"/>
              <a:t>If you live with </a:t>
            </a:r>
            <a:r>
              <a:rPr lang="en-GB" sz="2100" b="1" dirty="0" smtClean="0"/>
              <a:t>criticism</a:t>
            </a:r>
            <a:r>
              <a:rPr lang="en-GB" sz="2100" dirty="0" smtClean="0"/>
              <a:t>...	You learn </a:t>
            </a:r>
            <a:r>
              <a:rPr lang="en-GB" sz="2100" b="1" dirty="0" smtClean="0"/>
              <a:t>to condemn</a:t>
            </a:r>
          </a:p>
          <a:p>
            <a:pPr>
              <a:buNone/>
              <a:tabLst>
                <a:tab pos="4759325" algn="l"/>
              </a:tabLst>
            </a:pPr>
            <a:r>
              <a:rPr lang="en-GB" sz="2100" dirty="0" smtClean="0"/>
              <a:t>If you live with </a:t>
            </a:r>
            <a:r>
              <a:rPr lang="en-GB" sz="2100" b="1" dirty="0" smtClean="0"/>
              <a:t>hostility</a:t>
            </a:r>
            <a:r>
              <a:rPr lang="en-GB" sz="2100" dirty="0" smtClean="0"/>
              <a:t>...	You learn </a:t>
            </a:r>
            <a:r>
              <a:rPr lang="en-GB" sz="2100" b="1" dirty="0" smtClean="0"/>
              <a:t>to</a:t>
            </a:r>
            <a:r>
              <a:rPr lang="en-GB" sz="2100" dirty="0" smtClean="0"/>
              <a:t> </a:t>
            </a:r>
            <a:r>
              <a:rPr lang="en-GB" sz="2100" b="1" dirty="0" smtClean="0"/>
              <a:t>fight</a:t>
            </a:r>
          </a:p>
          <a:p>
            <a:pPr>
              <a:buNone/>
              <a:tabLst>
                <a:tab pos="4759325" algn="l"/>
              </a:tabLst>
            </a:pPr>
            <a:r>
              <a:rPr lang="en-GB" sz="2100" dirty="0" smtClean="0"/>
              <a:t>If you live with </a:t>
            </a:r>
            <a:r>
              <a:rPr lang="en-GB" sz="2100" b="1" dirty="0" smtClean="0"/>
              <a:t>security</a:t>
            </a:r>
            <a:r>
              <a:rPr lang="en-GB" sz="2100" dirty="0" smtClean="0"/>
              <a:t>...	You learn </a:t>
            </a:r>
            <a:r>
              <a:rPr lang="en-GB" sz="2100" b="1" dirty="0" smtClean="0"/>
              <a:t>to have faith</a:t>
            </a:r>
          </a:p>
          <a:p>
            <a:pPr marL="88900" indent="-6350">
              <a:buNone/>
              <a:tabLst>
                <a:tab pos="4759325" algn="l"/>
              </a:tabLst>
            </a:pPr>
            <a:r>
              <a:rPr lang="en-GB" sz="2100" dirty="0" smtClean="0"/>
              <a:t>If you live with </a:t>
            </a:r>
            <a:r>
              <a:rPr lang="en-GB" sz="2100" b="1" dirty="0" smtClean="0"/>
              <a:t>approval</a:t>
            </a:r>
            <a:r>
              <a:rPr lang="en-GB" sz="2100" dirty="0" smtClean="0"/>
              <a:t>...	You learn </a:t>
            </a:r>
            <a:r>
              <a:rPr lang="en-GB" sz="2100" b="1" dirty="0" smtClean="0"/>
              <a:t>to like yourself</a:t>
            </a:r>
          </a:p>
          <a:p>
            <a:pPr>
              <a:buNone/>
              <a:tabLst>
                <a:tab pos="4759325" algn="l"/>
              </a:tabLst>
            </a:pPr>
            <a:r>
              <a:rPr lang="en-GB" sz="2100" dirty="0" smtClean="0"/>
              <a:t>If you live with </a:t>
            </a:r>
            <a:r>
              <a:rPr lang="en-GB" sz="2100" b="1" dirty="0" smtClean="0"/>
              <a:t>fairness</a:t>
            </a:r>
            <a:r>
              <a:rPr lang="en-GB" sz="2100" dirty="0" smtClean="0"/>
              <a:t>...	You learn </a:t>
            </a:r>
            <a:r>
              <a:rPr lang="en-GB" sz="2100" b="1" dirty="0" smtClean="0"/>
              <a:t>justice</a:t>
            </a:r>
          </a:p>
          <a:p>
            <a:pPr>
              <a:buNone/>
              <a:tabLst>
                <a:tab pos="4759325" algn="l"/>
              </a:tabLst>
            </a:pPr>
            <a:r>
              <a:rPr lang="en-GB" sz="2100" dirty="0" smtClean="0"/>
              <a:t>If you live with </a:t>
            </a:r>
            <a:r>
              <a:rPr lang="en-GB" sz="2100" b="1" dirty="0" smtClean="0"/>
              <a:t>ridicule</a:t>
            </a:r>
            <a:r>
              <a:rPr lang="en-GB" sz="2100" dirty="0" smtClean="0"/>
              <a:t>...	You learn </a:t>
            </a:r>
            <a:r>
              <a:rPr lang="en-GB" sz="2100" b="1" dirty="0" smtClean="0"/>
              <a:t>to be </a:t>
            </a:r>
            <a:r>
              <a:rPr lang="en-GB" sz="2100" b="1" dirty="0" smtClean="0"/>
              <a:t>shy</a:t>
            </a:r>
            <a:r>
              <a:rPr lang="en-GB" sz="2100" dirty="0" smtClean="0"/>
              <a:t>	</a:t>
            </a:r>
          </a:p>
          <a:p>
            <a:pPr>
              <a:buNone/>
              <a:tabLst>
                <a:tab pos="4759325" algn="l"/>
              </a:tabLst>
            </a:pPr>
            <a:r>
              <a:rPr lang="en-GB" sz="2100" dirty="0" smtClean="0"/>
              <a:t>If you live with </a:t>
            </a:r>
            <a:r>
              <a:rPr lang="en-GB" sz="2100" b="1" dirty="0" smtClean="0"/>
              <a:t>praise</a:t>
            </a:r>
            <a:r>
              <a:rPr lang="en-GB" sz="2100" dirty="0" smtClean="0"/>
              <a:t>...	You learn </a:t>
            </a:r>
            <a:r>
              <a:rPr lang="en-GB" sz="2100" b="1" dirty="0" smtClean="0"/>
              <a:t>to appreciate</a:t>
            </a:r>
          </a:p>
          <a:p>
            <a:pPr>
              <a:buNone/>
              <a:tabLst>
                <a:tab pos="4759325" algn="l"/>
              </a:tabLst>
            </a:pPr>
            <a:r>
              <a:rPr lang="en-GB" sz="2100" dirty="0" smtClean="0"/>
              <a:t>If you live with </a:t>
            </a:r>
            <a:r>
              <a:rPr lang="en-GB" sz="2100" b="1" dirty="0" smtClean="0"/>
              <a:t>shame</a:t>
            </a:r>
            <a:r>
              <a:rPr lang="en-GB" sz="2100" dirty="0" smtClean="0"/>
              <a:t>...	You learn </a:t>
            </a:r>
            <a:r>
              <a:rPr lang="en-GB" sz="2100" b="1" dirty="0" smtClean="0"/>
              <a:t>to feel guilty</a:t>
            </a:r>
          </a:p>
          <a:p>
            <a:pPr>
              <a:buNone/>
              <a:tabLst>
                <a:tab pos="4759325" algn="l"/>
              </a:tabLst>
            </a:pPr>
            <a:r>
              <a:rPr lang="en-GB" sz="2100" dirty="0" smtClean="0"/>
              <a:t>If you live with </a:t>
            </a:r>
            <a:r>
              <a:rPr lang="en-GB" sz="2100" b="1" dirty="0" smtClean="0"/>
              <a:t>acceptance</a:t>
            </a:r>
            <a:r>
              <a:rPr lang="en-GB" sz="2100" dirty="0" smtClean="0"/>
              <a:t> 	You learn </a:t>
            </a:r>
            <a:r>
              <a:rPr lang="en-GB" sz="2100" b="1" dirty="0" smtClean="0"/>
              <a:t>to find love in </a:t>
            </a:r>
          </a:p>
          <a:p>
            <a:pPr>
              <a:buNone/>
              <a:tabLst>
                <a:tab pos="4759325" algn="l"/>
              </a:tabLst>
            </a:pPr>
            <a:r>
              <a:rPr lang="en-GB" sz="2100" b="1" dirty="0" smtClean="0"/>
              <a:t>and friendship...</a:t>
            </a:r>
            <a:r>
              <a:rPr lang="en-GB" sz="2100" dirty="0" smtClean="0"/>
              <a:t>	</a:t>
            </a:r>
            <a:r>
              <a:rPr lang="en-GB" sz="2100" b="1" dirty="0" smtClean="0"/>
              <a:t>the world</a:t>
            </a:r>
            <a:endParaRPr lang="en-GB" sz="21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ADHD</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Attention Deficit Hyperactivity Disorder</a:t>
            </a:r>
          </a:p>
          <a:p>
            <a:pPr lvl="1"/>
            <a:r>
              <a:rPr lang="en-GB" dirty="0" smtClean="0"/>
              <a:t>ADD – Attention Deficit Disorder</a:t>
            </a:r>
          </a:p>
          <a:p>
            <a:pPr lvl="1"/>
            <a:r>
              <a:rPr lang="en-GB" dirty="0" smtClean="0"/>
              <a:t>Hyperactivity</a:t>
            </a:r>
            <a:br>
              <a:rPr lang="en-GB" dirty="0" smtClean="0"/>
            </a:br>
            <a:endParaRPr lang="en-GB" dirty="0" smtClean="0"/>
          </a:p>
          <a:p>
            <a:r>
              <a:rPr lang="en-GB" dirty="0" err="1" smtClean="0"/>
              <a:t>Neuro</a:t>
            </a:r>
            <a:r>
              <a:rPr lang="en-GB" dirty="0" smtClean="0"/>
              <a:t>-behavioural Developmental Disorder of the Frontal Lobe</a:t>
            </a:r>
            <a:br>
              <a:rPr lang="en-GB" dirty="0" smtClean="0"/>
            </a:br>
            <a:endParaRPr lang="en-GB" dirty="0" smtClean="0"/>
          </a:p>
          <a:p>
            <a:r>
              <a:rPr lang="en-GB" dirty="0" smtClean="0"/>
              <a:t>Executive Functioning Disorder</a:t>
            </a:r>
            <a:br>
              <a:rPr lang="en-GB" dirty="0" smtClean="0"/>
            </a:br>
            <a:endParaRPr lang="en-GB" dirty="0" smtClean="0"/>
          </a:p>
          <a:p>
            <a:pPr marL="0" indent="0" algn="ctr">
              <a:buNone/>
            </a:pPr>
            <a:r>
              <a:rPr lang="en-GB" i="1" dirty="0" smtClean="0"/>
              <a:t>“All I have ever experienced is a foggy brain or thoughts leaping about or something like "mental stuttering" when I really try to focus” </a:t>
            </a:r>
            <a:r>
              <a:rPr lang="en-GB" dirty="0" smtClean="0"/>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8856" y="274638"/>
            <a:ext cx="7467600" cy="922114"/>
          </a:xfrm>
        </p:spPr>
        <p:txBody>
          <a:bodyPr/>
          <a:lstStyle/>
          <a:p>
            <a:r>
              <a:rPr lang="en-GB" dirty="0" smtClean="0"/>
              <a:t>How the Brain Works</a:t>
            </a:r>
            <a:endParaRPr lang="en-GB" dirty="0"/>
          </a:p>
        </p:txBody>
      </p:sp>
      <p:pic>
        <p:nvPicPr>
          <p:cNvPr id="1028" name="Picture 4" descr="http://www.morphonix.com/software/education/science/brain/game/specimens/images/wet_brain.gif"/>
          <p:cNvPicPr>
            <a:picLocks noChangeAspect="1" noChangeArrowheads="1"/>
          </p:cNvPicPr>
          <p:nvPr/>
        </p:nvPicPr>
        <p:blipFill>
          <a:blip r:embed="rId3" cstate="print"/>
          <a:srcRect/>
          <a:stretch>
            <a:fillRect/>
          </a:stretch>
        </p:blipFill>
        <p:spPr bwMode="auto">
          <a:xfrm>
            <a:off x="5004048" y="1568540"/>
            <a:ext cx="3567499" cy="2940580"/>
          </a:xfrm>
          <a:prstGeom prst="rect">
            <a:avLst/>
          </a:prstGeom>
          <a:noFill/>
        </p:spPr>
      </p:pic>
      <p:sp>
        <p:nvSpPr>
          <p:cNvPr id="6" name="TextBox 5"/>
          <p:cNvSpPr txBox="1"/>
          <p:nvPr/>
        </p:nvSpPr>
        <p:spPr>
          <a:xfrm>
            <a:off x="1043608" y="1556792"/>
            <a:ext cx="7776864" cy="4893647"/>
          </a:xfrm>
          <a:prstGeom prst="rect">
            <a:avLst/>
          </a:prstGeom>
          <a:noFill/>
        </p:spPr>
        <p:txBody>
          <a:bodyPr wrap="square" rtlCol="0">
            <a:spAutoFit/>
          </a:bodyPr>
          <a:lstStyle/>
          <a:p>
            <a:pPr>
              <a:buFont typeface="Arial" pitchFamily="34" charset="0"/>
              <a:buChar char="•"/>
            </a:pPr>
            <a:r>
              <a:rPr lang="en-GB" sz="2400" dirty="0" smtClean="0"/>
              <a:t>Parietal</a:t>
            </a:r>
          </a:p>
          <a:p>
            <a:pPr lvl="1">
              <a:buFont typeface="Arial" pitchFamily="34" charset="0"/>
              <a:buChar char="•"/>
            </a:pPr>
            <a:r>
              <a:rPr lang="en-GB" sz="2400" dirty="0" smtClean="0"/>
              <a:t>Physical feelings – </a:t>
            </a:r>
            <a:br>
              <a:rPr lang="en-GB" sz="2400" dirty="0" smtClean="0"/>
            </a:br>
            <a:r>
              <a:rPr lang="en-GB" sz="2400" dirty="0" smtClean="0"/>
              <a:t>hot/cold/rough/smooth</a:t>
            </a:r>
          </a:p>
          <a:p>
            <a:pPr>
              <a:buFont typeface="Arial" pitchFamily="34" charset="0"/>
              <a:buChar char="•"/>
            </a:pPr>
            <a:r>
              <a:rPr lang="en-GB" sz="2400" dirty="0" smtClean="0"/>
              <a:t>Occipital</a:t>
            </a:r>
          </a:p>
          <a:p>
            <a:pPr lvl="1">
              <a:buFont typeface="Arial" pitchFamily="34" charset="0"/>
              <a:buChar char="•"/>
            </a:pPr>
            <a:r>
              <a:rPr lang="en-GB" sz="2400" dirty="0" smtClean="0"/>
              <a:t>Sight</a:t>
            </a:r>
          </a:p>
          <a:p>
            <a:pPr>
              <a:buFont typeface="Arial" pitchFamily="34" charset="0"/>
              <a:buChar char="•"/>
            </a:pPr>
            <a:r>
              <a:rPr lang="en-GB" sz="2400" dirty="0" smtClean="0"/>
              <a:t>Temporal</a:t>
            </a:r>
          </a:p>
          <a:p>
            <a:pPr lvl="1">
              <a:buFont typeface="Arial" pitchFamily="34" charset="0"/>
              <a:buChar char="•"/>
            </a:pPr>
            <a:r>
              <a:rPr lang="en-GB" sz="2400" dirty="0" smtClean="0"/>
              <a:t>Hearing and speaking</a:t>
            </a:r>
          </a:p>
          <a:p>
            <a:pPr>
              <a:buFont typeface="Arial" pitchFamily="34" charset="0"/>
              <a:buChar char="•"/>
            </a:pPr>
            <a:r>
              <a:rPr lang="en-GB" sz="2400" dirty="0" smtClean="0"/>
              <a:t>Frontal</a:t>
            </a:r>
          </a:p>
          <a:p>
            <a:pPr lvl="1">
              <a:buFont typeface="Arial" pitchFamily="34" charset="0"/>
              <a:buChar char="•"/>
            </a:pPr>
            <a:r>
              <a:rPr lang="en-GB" sz="2400" dirty="0" smtClean="0"/>
              <a:t>Coordinating the brain’s activity, ordering informatio</a:t>
            </a:r>
            <a:r>
              <a:rPr lang="en-GB" sz="2400" dirty="0"/>
              <a:t>n</a:t>
            </a:r>
            <a:r>
              <a:rPr lang="en-GB" sz="2400" dirty="0" smtClean="0"/>
              <a:t> and moving the body physically</a:t>
            </a:r>
          </a:p>
          <a:p>
            <a:pPr lvl="1">
              <a:buFont typeface="Arial" pitchFamily="34" charset="0"/>
              <a:buChar char="•"/>
            </a:pPr>
            <a:r>
              <a:rPr lang="en-GB" sz="2400" dirty="0" smtClean="0"/>
              <a:t>Executive functioning, planning, behaviour, workin</a:t>
            </a:r>
            <a:r>
              <a:rPr lang="en-GB" sz="2400" dirty="0"/>
              <a:t>g</a:t>
            </a:r>
            <a:r>
              <a:rPr lang="en-GB" sz="2400" dirty="0" smtClean="0"/>
              <a:t> memory, attention, restlessness, thoughts, moods and language</a:t>
            </a:r>
            <a:endParaRPr lang="en-GB" sz="2400" dirty="0"/>
          </a:p>
        </p:txBody>
      </p:sp>
      <p:cxnSp>
        <p:nvCxnSpPr>
          <p:cNvPr id="7" name="Straight Arrow Connector 6"/>
          <p:cNvCxnSpPr/>
          <p:nvPr/>
        </p:nvCxnSpPr>
        <p:spPr>
          <a:xfrm>
            <a:off x="2627784" y="1700808"/>
            <a:ext cx="4176464" cy="864096"/>
          </a:xfrm>
          <a:prstGeom prst="straightConnector1">
            <a:avLst/>
          </a:prstGeom>
          <a:ln w="44450" cmpd="sng">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699792" y="2852936"/>
            <a:ext cx="5472608" cy="1588"/>
          </a:xfrm>
          <a:prstGeom prst="straightConnector1">
            <a:avLst/>
          </a:prstGeom>
          <a:ln w="444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771800" y="2996952"/>
            <a:ext cx="2664296" cy="64807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2483768" y="3573016"/>
            <a:ext cx="3240360" cy="792088"/>
          </a:xfrm>
          <a:prstGeom prst="straightConnector1">
            <a:avLst/>
          </a:prstGeom>
          <a:ln w="4445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6296" y="274638"/>
            <a:ext cx="7467600" cy="634082"/>
          </a:xfrm>
        </p:spPr>
        <p:txBody>
          <a:bodyPr>
            <a:normAutofit fontScale="90000"/>
          </a:bodyPr>
          <a:lstStyle/>
          <a:p>
            <a:r>
              <a:rPr lang="en-GB" dirty="0" smtClean="0"/>
              <a:t>What is ADHD?</a:t>
            </a:r>
            <a:endParaRPr lang="en-GB" dirty="0"/>
          </a:p>
        </p:txBody>
      </p:sp>
      <p:sp>
        <p:nvSpPr>
          <p:cNvPr id="3" name="Content Placeholder 2"/>
          <p:cNvSpPr>
            <a:spLocks noGrp="1"/>
          </p:cNvSpPr>
          <p:nvPr>
            <p:ph idx="1"/>
          </p:nvPr>
        </p:nvSpPr>
        <p:spPr>
          <a:xfrm>
            <a:off x="1096640" y="1124744"/>
            <a:ext cx="7920880" cy="5112568"/>
          </a:xfrm>
        </p:spPr>
        <p:txBody>
          <a:bodyPr>
            <a:normAutofit fontScale="85000" lnSpcReduction="20000"/>
          </a:bodyPr>
          <a:lstStyle/>
          <a:p>
            <a:r>
              <a:rPr lang="en-GB" dirty="0" smtClean="0"/>
              <a:t>Neurons and Neurotransmitters</a:t>
            </a:r>
          </a:p>
          <a:p>
            <a:pPr lvl="1"/>
            <a:r>
              <a:rPr lang="en-GB" dirty="0" err="1" smtClean="0"/>
              <a:t>Noradrenaline</a:t>
            </a:r>
            <a:r>
              <a:rPr lang="en-GB" dirty="0" smtClean="0"/>
              <a:t> – focus</a:t>
            </a:r>
          </a:p>
          <a:p>
            <a:pPr lvl="1"/>
            <a:r>
              <a:rPr lang="en-GB" dirty="0" smtClean="0"/>
              <a:t>Dopamine – attention</a:t>
            </a:r>
          </a:p>
          <a:p>
            <a:r>
              <a:rPr lang="en-GB" dirty="0" smtClean="0"/>
              <a:t>Physiological differences in the brain affecting executive functioning</a:t>
            </a:r>
          </a:p>
          <a:p>
            <a:r>
              <a:rPr lang="en-GB" dirty="0" smtClean="0"/>
              <a:t>There are fewer neurotransmitters to:</a:t>
            </a:r>
          </a:p>
          <a:p>
            <a:pPr lvl="1"/>
            <a:r>
              <a:rPr lang="en-GB" dirty="0" smtClean="0"/>
              <a:t>tell the temporal lobe to listen </a:t>
            </a:r>
          </a:p>
          <a:p>
            <a:pPr lvl="1"/>
            <a:r>
              <a:rPr lang="en-GB" dirty="0" smtClean="0"/>
              <a:t>tell the occipital lobe to stop staring out of the window</a:t>
            </a:r>
          </a:p>
          <a:p>
            <a:pPr lvl="1"/>
            <a:r>
              <a:rPr lang="en-GB" dirty="0" smtClean="0"/>
              <a:t>tell the parietal lobe to stop fidgeting</a:t>
            </a:r>
          </a:p>
          <a:p>
            <a:r>
              <a:rPr lang="en-GB" dirty="0" smtClean="0"/>
              <a:t>Without these, the frontal lobe has nothing to coordinate; less brain activity, less control</a:t>
            </a:r>
          </a:p>
          <a:p>
            <a:r>
              <a:rPr lang="en-GB" dirty="0" smtClean="0"/>
              <a:t>A genetic condition</a:t>
            </a:r>
          </a:p>
          <a:p>
            <a:endParaRPr lang="en-GB" dirty="0" smtClean="0"/>
          </a:p>
          <a:p>
            <a:endParaRPr lang="en-GB" dirty="0" smtClean="0"/>
          </a:p>
        </p:txBody>
      </p:sp>
      <p:pic>
        <p:nvPicPr>
          <p:cNvPr id="19458" name="Picture 2" descr="Children with ADHD have less activity in parietal brain areas while performing attention-demanding problem-solving tasks."/>
          <p:cNvPicPr>
            <a:picLocks noChangeAspect="1" noChangeArrowheads="1"/>
          </p:cNvPicPr>
          <p:nvPr/>
        </p:nvPicPr>
        <p:blipFill>
          <a:blip r:embed="rId3" cstate="print"/>
          <a:srcRect/>
          <a:stretch>
            <a:fillRect/>
          </a:stretch>
        </p:blipFill>
        <p:spPr bwMode="auto">
          <a:xfrm>
            <a:off x="6460728" y="0"/>
            <a:ext cx="2683272" cy="123622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Signs of ADHD</a:t>
            </a:r>
            <a:endParaRPr lang="en-GB" dirty="0"/>
          </a:p>
        </p:txBody>
      </p:sp>
      <p:sp>
        <p:nvSpPr>
          <p:cNvPr id="3" name="Content Placeholder 2"/>
          <p:cNvSpPr>
            <a:spLocks noGrp="1"/>
          </p:cNvSpPr>
          <p:nvPr>
            <p:ph idx="1"/>
          </p:nvPr>
        </p:nvSpPr>
        <p:spPr>
          <a:xfrm>
            <a:off x="1033264" y="1600200"/>
            <a:ext cx="8147248" cy="4873752"/>
          </a:xfrm>
        </p:spPr>
        <p:txBody>
          <a:bodyPr>
            <a:normAutofit fontScale="77500" lnSpcReduction="20000"/>
          </a:bodyPr>
          <a:lstStyle/>
          <a:p>
            <a:r>
              <a:rPr lang="en-GB" dirty="0" smtClean="0"/>
              <a:t>Moving about a lot/fidgeting/restlessness</a:t>
            </a:r>
          </a:p>
          <a:p>
            <a:r>
              <a:rPr lang="en-GB" dirty="0" smtClean="0"/>
              <a:t>Doing things impulsively – no ‘stop and think’ mechanism</a:t>
            </a:r>
          </a:p>
          <a:p>
            <a:r>
              <a:rPr lang="en-GB" dirty="0" smtClean="0"/>
              <a:t>Losing interest very quickly (if interest gained at all)</a:t>
            </a:r>
          </a:p>
          <a:p>
            <a:r>
              <a:rPr lang="en-GB" dirty="0" smtClean="0"/>
              <a:t>Short-term memory issues</a:t>
            </a:r>
          </a:p>
          <a:p>
            <a:r>
              <a:rPr lang="en-GB" dirty="0" smtClean="0"/>
              <a:t>Heightened emotions</a:t>
            </a:r>
          </a:p>
          <a:p>
            <a:r>
              <a:rPr lang="en-GB" dirty="0" smtClean="0"/>
              <a:t>Easily distracted </a:t>
            </a:r>
          </a:p>
          <a:p>
            <a:r>
              <a:rPr lang="en-GB" dirty="0" smtClean="0"/>
              <a:t>Inability to hear what is being said</a:t>
            </a:r>
          </a:p>
          <a:p>
            <a:r>
              <a:rPr lang="en-GB" dirty="0" smtClean="0"/>
              <a:t>Disorganisation</a:t>
            </a:r>
          </a:p>
          <a:p>
            <a:r>
              <a:rPr lang="en-GB" dirty="0" smtClean="0"/>
              <a:t>Interrupting </a:t>
            </a:r>
          </a:p>
          <a:p>
            <a:r>
              <a:rPr lang="en-GB" dirty="0" smtClean="0"/>
              <a:t>Anger/confrontational tendencies</a:t>
            </a:r>
          </a:p>
          <a:p>
            <a:r>
              <a:rPr lang="en-GB" dirty="0" smtClean="0"/>
              <a:t>Frustration</a:t>
            </a:r>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0864" y="188640"/>
            <a:ext cx="7467600" cy="936104"/>
          </a:xfrm>
        </p:spPr>
        <p:txBody>
          <a:bodyPr/>
          <a:lstStyle/>
          <a:p>
            <a:r>
              <a:rPr lang="en-GB" dirty="0" smtClean="0"/>
              <a:t>What </a:t>
            </a:r>
            <a:r>
              <a:rPr lang="en-GB" b="1" dirty="0" smtClean="0"/>
              <a:t>ISN’T</a:t>
            </a:r>
            <a:r>
              <a:rPr lang="en-GB" dirty="0" smtClean="0"/>
              <a:t> ADHD?</a:t>
            </a:r>
            <a:endParaRPr lang="en-GB" dirty="0"/>
          </a:p>
        </p:txBody>
      </p:sp>
      <p:sp>
        <p:nvSpPr>
          <p:cNvPr id="3" name="Content Placeholder 2"/>
          <p:cNvSpPr>
            <a:spLocks noGrp="1"/>
          </p:cNvSpPr>
          <p:nvPr>
            <p:ph idx="1"/>
          </p:nvPr>
        </p:nvSpPr>
        <p:spPr>
          <a:xfrm>
            <a:off x="1043608" y="1447800"/>
            <a:ext cx="7498080" cy="4800600"/>
          </a:xfrm>
        </p:spPr>
        <p:txBody>
          <a:bodyPr>
            <a:normAutofit fontScale="70000" lnSpcReduction="20000"/>
          </a:bodyPr>
          <a:lstStyle/>
          <a:p>
            <a:r>
              <a:rPr lang="en-GB" dirty="0" smtClean="0"/>
              <a:t>Another name for badly behaved </a:t>
            </a:r>
            <a:r>
              <a:rPr lang="en-GB" dirty="0" smtClean="0"/>
              <a:t/>
            </a:r>
            <a:br>
              <a:rPr lang="en-GB" dirty="0" smtClean="0"/>
            </a:br>
            <a:r>
              <a:rPr lang="en-GB" dirty="0" smtClean="0"/>
              <a:t>children</a:t>
            </a:r>
            <a:r>
              <a:rPr lang="en-GB" dirty="0" smtClean="0"/>
              <a:t/>
            </a:r>
            <a:br>
              <a:rPr lang="en-GB" dirty="0" smtClean="0"/>
            </a:br>
            <a:endParaRPr lang="en-GB" dirty="0" smtClean="0"/>
          </a:p>
          <a:p>
            <a:r>
              <a:rPr lang="en-GB" dirty="0" smtClean="0"/>
              <a:t>A result of poor parenting</a:t>
            </a:r>
            <a:br>
              <a:rPr lang="en-GB" dirty="0" smtClean="0"/>
            </a:br>
            <a:endParaRPr lang="en-GB" dirty="0" smtClean="0"/>
          </a:p>
          <a:p>
            <a:r>
              <a:rPr lang="en-GB" dirty="0" smtClean="0"/>
              <a:t>A curable condition </a:t>
            </a:r>
            <a:br>
              <a:rPr lang="en-GB" dirty="0" smtClean="0"/>
            </a:br>
            <a:endParaRPr lang="en-GB" dirty="0" smtClean="0"/>
          </a:p>
          <a:p>
            <a:r>
              <a:rPr lang="en-GB" dirty="0" smtClean="0"/>
              <a:t>A condition preventing people making friends</a:t>
            </a:r>
            <a:br>
              <a:rPr lang="en-GB" dirty="0" smtClean="0"/>
            </a:br>
            <a:endParaRPr lang="en-GB" dirty="0" smtClean="0"/>
          </a:p>
          <a:p>
            <a:r>
              <a:rPr lang="en-GB" dirty="0" smtClean="0"/>
              <a:t>A condition that will be outgrown in adulthood</a:t>
            </a:r>
            <a:br>
              <a:rPr lang="en-GB" dirty="0" smtClean="0"/>
            </a:br>
            <a:endParaRPr lang="en-GB" dirty="0" smtClean="0"/>
          </a:p>
          <a:p>
            <a:r>
              <a:rPr lang="en-GB" dirty="0" smtClean="0"/>
              <a:t>Entirely controlled with diet</a:t>
            </a:r>
            <a:br>
              <a:rPr lang="en-GB" dirty="0" smtClean="0"/>
            </a:br>
            <a:endParaRPr lang="en-GB" dirty="0" smtClean="0"/>
          </a:p>
          <a:p>
            <a:r>
              <a:rPr lang="en-GB" dirty="0" smtClean="0"/>
              <a:t>A new “fashionable” condition</a:t>
            </a:r>
          </a:p>
          <a:p>
            <a:endParaRPr lang="en-GB" dirty="0"/>
          </a:p>
        </p:txBody>
      </p:sp>
      <p:pic>
        <p:nvPicPr>
          <p:cNvPr id="20482" name="Picture 2" descr="http://www.erichufschmid.net/img/Child-tantrum.jpg"/>
          <p:cNvPicPr>
            <a:picLocks noChangeAspect="1" noChangeArrowheads="1"/>
          </p:cNvPicPr>
          <p:nvPr/>
        </p:nvPicPr>
        <p:blipFill>
          <a:blip r:embed="rId3" cstate="print"/>
          <a:srcRect/>
          <a:stretch>
            <a:fillRect/>
          </a:stretch>
        </p:blipFill>
        <p:spPr bwMode="auto">
          <a:xfrm>
            <a:off x="6300192" y="1412776"/>
            <a:ext cx="2088232" cy="198496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498080" cy="1143000"/>
          </a:xfrm>
        </p:spPr>
        <p:txBody>
          <a:bodyPr>
            <a:normAutofit fontScale="90000"/>
          </a:bodyPr>
          <a:lstStyle/>
          <a:p>
            <a:r>
              <a:rPr lang="en-GB" dirty="0" smtClean="0"/>
              <a:t>Professor George Frederick Still</a:t>
            </a:r>
            <a:endParaRPr lang="en-GB" dirty="0"/>
          </a:p>
        </p:txBody>
      </p:sp>
      <p:sp>
        <p:nvSpPr>
          <p:cNvPr id="3" name="Content Placeholder 2"/>
          <p:cNvSpPr>
            <a:spLocks noGrp="1"/>
          </p:cNvSpPr>
          <p:nvPr>
            <p:ph idx="1"/>
          </p:nvPr>
        </p:nvSpPr>
        <p:spPr>
          <a:xfrm>
            <a:off x="971600" y="1556792"/>
            <a:ext cx="5688632" cy="4873752"/>
          </a:xfrm>
        </p:spPr>
        <p:txBody>
          <a:bodyPr>
            <a:normAutofit fontScale="77500" lnSpcReduction="20000"/>
          </a:bodyPr>
          <a:lstStyle/>
          <a:p>
            <a:r>
              <a:rPr lang="en-GB" dirty="0" smtClean="0"/>
              <a:t>In 1902, Professor Still delivered 3 lectures to the Royal College of Physicians, in which he described:</a:t>
            </a:r>
          </a:p>
          <a:p>
            <a:pPr marL="0" indent="0" algn="ctr">
              <a:buNone/>
            </a:pPr>
            <a:endParaRPr lang="en-GB" i="1" dirty="0" smtClean="0"/>
          </a:p>
          <a:p>
            <a:pPr marL="0" indent="0" algn="ctr">
              <a:buNone/>
            </a:pPr>
            <a:r>
              <a:rPr lang="en-GB" i="1" dirty="0" smtClean="0"/>
              <a:t>“43 children who had serious problems with sustained attention and self-regulation, who were often aggressive, defiant, resistant to discipline, excessively emotional or passionate, who showed little inhibitory volition, had serious problems with sustained attention and could not learn from the consequences of their  actions; though their intellect was normal”</a:t>
            </a:r>
            <a:endParaRPr lang="en-GB" i="1" dirty="0"/>
          </a:p>
        </p:txBody>
      </p:sp>
      <p:pic>
        <p:nvPicPr>
          <p:cNvPr id="3074" name="Picture 2" descr="http://htmlimg1.scribdassets.com/5zlsx5sa11l1vpc/images/1-636acd47e8/000.jpg"/>
          <p:cNvPicPr>
            <a:picLocks noChangeAspect="1" noChangeArrowheads="1"/>
          </p:cNvPicPr>
          <p:nvPr/>
        </p:nvPicPr>
        <p:blipFill>
          <a:blip r:embed="rId2" cstate="print"/>
          <a:srcRect l="19295" t="59562" r="45644" b="11233"/>
          <a:stretch>
            <a:fillRect/>
          </a:stretch>
        </p:blipFill>
        <p:spPr bwMode="auto">
          <a:xfrm>
            <a:off x="6660232" y="1412776"/>
            <a:ext cx="2304256" cy="252028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a:t>
            </a:r>
            <a:endParaRPr lang="en-GB" dirty="0"/>
          </a:p>
        </p:txBody>
      </p:sp>
      <p:sp>
        <p:nvSpPr>
          <p:cNvPr id="3" name="Content Placeholder 2"/>
          <p:cNvSpPr>
            <a:spLocks noGrp="1"/>
          </p:cNvSpPr>
          <p:nvPr>
            <p:ph idx="1"/>
          </p:nvPr>
        </p:nvSpPr>
        <p:spPr>
          <a:xfrm>
            <a:off x="1115616" y="1447800"/>
            <a:ext cx="7498080" cy="4800600"/>
          </a:xfrm>
        </p:spPr>
        <p:txBody>
          <a:bodyPr>
            <a:normAutofit fontScale="92500"/>
          </a:bodyPr>
          <a:lstStyle/>
          <a:p>
            <a:pPr marL="88900" indent="-6350">
              <a:buNone/>
            </a:pPr>
            <a:r>
              <a:rPr lang="en-GB" sz="3200" dirty="0" smtClean="0"/>
              <a:t>Since then, ADHD has </a:t>
            </a:r>
            <a:r>
              <a:rPr lang="en-GB" sz="3200" dirty="0" smtClean="0"/>
              <a:t>been </a:t>
            </a:r>
            <a:br>
              <a:rPr lang="en-GB" sz="3200" dirty="0" smtClean="0"/>
            </a:br>
            <a:r>
              <a:rPr lang="en-GB" sz="3200" dirty="0" smtClean="0"/>
              <a:t>described </a:t>
            </a:r>
            <a:r>
              <a:rPr lang="en-GB" sz="3200" dirty="0" smtClean="0"/>
              <a:t>as:</a:t>
            </a:r>
          </a:p>
          <a:p>
            <a:r>
              <a:rPr lang="en-GB" sz="3200" dirty="0" smtClean="0"/>
              <a:t>1930 Brain Injury</a:t>
            </a:r>
          </a:p>
          <a:p>
            <a:r>
              <a:rPr lang="en-GB" sz="3200" dirty="0" smtClean="0"/>
              <a:t>1950 Hyperactive Childhood Syndrome </a:t>
            </a:r>
          </a:p>
          <a:p>
            <a:r>
              <a:rPr lang="en-GB" sz="3200" dirty="0" smtClean="0"/>
              <a:t>1960 Minimal Brain </a:t>
            </a:r>
            <a:r>
              <a:rPr lang="en-GB" sz="3200" dirty="0" err="1" smtClean="0"/>
              <a:t>Dysfuntion</a:t>
            </a:r>
            <a:endParaRPr lang="en-GB" sz="3200" dirty="0" smtClean="0"/>
          </a:p>
          <a:p>
            <a:r>
              <a:rPr lang="en-GB" sz="3200" dirty="0" smtClean="0"/>
              <a:t>1965 Hyperkinetic Child Syndrome</a:t>
            </a:r>
          </a:p>
          <a:p>
            <a:r>
              <a:rPr lang="en-GB" sz="3200" dirty="0" smtClean="0"/>
              <a:t>1975 Attention Deficit Disorder</a:t>
            </a:r>
          </a:p>
          <a:p>
            <a:r>
              <a:rPr lang="en-GB" sz="3200" dirty="0" smtClean="0"/>
              <a:t>1987 Attention Deficit and 			      Hyperactivity Disorder </a:t>
            </a:r>
            <a:endParaRPr lang="en-GB" sz="3200" dirty="0"/>
          </a:p>
        </p:txBody>
      </p:sp>
      <p:pic>
        <p:nvPicPr>
          <p:cNvPr id="1026" name="Picture 2" descr="http://www.prints-4-u.com/store/images/7961894/7961894212T.jpg"/>
          <p:cNvPicPr>
            <a:picLocks noChangeAspect="1" noChangeArrowheads="1"/>
          </p:cNvPicPr>
          <p:nvPr/>
        </p:nvPicPr>
        <p:blipFill>
          <a:blip r:embed="rId2" cstate="print"/>
          <a:srcRect l="18439" t="12923" r="19330" b="14386"/>
          <a:stretch>
            <a:fillRect/>
          </a:stretch>
        </p:blipFill>
        <p:spPr bwMode="auto">
          <a:xfrm>
            <a:off x="6516216" y="260648"/>
            <a:ext cx="2333059" cy="194421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467600" cy="706090"/>
          </a:xfrm>
        </p:spPr>
        <p:txBody>
          <a:bodyPr>
            <a:normAutofit fontScale="90000"/>
          </a:bodyPr>
          <a:lstStyle/>
          <a:p>
            <a:r>
              <a:rPr lang="en-GB" dirty="0" smtClean="0"/>
              <a:t>Treatment and Support</a:t>
            </a:r>
            <a:endParaRPr lang="en-GB" dirty="0"/>
          </a:p>
        </p:txBody>
      </p:sp>
      <p:sp>
        <p:nvSpPr>
          <p:cNvPr id="3" name="Content Placeholder 2"/>
          <p:cNvSpPr>
            <a:spLocks noGrp="1"/>
          </p:cNvSpPr>
          <p:nvPr>
            <p:ph idx="1"/>
          </p:nvPr>
        </p:nvSpPr>
        <p:spPr>
          <a:xfrm>
            <a:off x="1331640" y="1052736"/>
            <a:ext cx="7467600" cy="5544616"/>
          </a:xfrm>
        </p:spPr>
        <p:txBody>
          <a:bodyPr>
            <a:normAutofit fontScale="77500" lnSpcReduction="20000"/>
          </a:bodyPr>
          <a:lstStyle/>
          <a:p>
            <a:pPr>
              <a:buNone/>
            </a:pPr>
            <a:r>
              <a:rPr lang="en-GB" dirty="0" smtClean="0"/>
              <a:t>Learners with ADHD need</a:t>
            </a:r>
          </a:p>
          <a:p>
            <a:r>
              <a:rPr lang="en-GB" dirty="0" smtClean="0"/>
              <a:t>Time</a:t>
            </a:r>
          </a:p>
          <a:p>
            <a:r>
              <a:rPr lang="en-GB" dirty="0" smtClean="0"/>
              <a:t>Patience</a:t>
            </a:r>
          </a:p>
          <a:p>
            <a:r>
              <a:rPr lang="en-GB" dirty="0" smtClean="0"/>
              <a:t>Alternative learning routes</a:t>
            </a:r>
          </a:p>
          <a:p>
            <a:r>
              <a:rPr lang="en-GB" dirty="0" smtClean="0"/>
              <a:t>Clarity around tasks</a:t>
            </a:r>
          </a:p>
          <a:p>
            <a:r>
              <a:rPr lang="en-GB" dirty="0" smtClean="0"/>
              <a:t>Coping strategies</a:t>
            </a:r>
          </a:p>
          <a:p>
            <a:r>
              <a:rPr lang="en-GB" dirty="0" smtClean="0"/>
              <a:t>Opportunities for success</a:t>
            </a:r>
          </a:p>
          <a:p>
            <a:r>
              <a:rPr lang="en-GB" dirty="0" smtClean="0"/>
              <a:t>Realistic Expectations</a:t>
            </a:r>
          </a:p>
          <a:p>
            <a:r>
              <a:rPr lang="en-GB" dirty="0" smtClean="0"/>
              <a:t>Challenges in fun and positive ways</a:t>
            </a:r>
          </a:p>
          <a:p>
            <a:r>
              <a:rPr lang="en-GB" dirty="0" smtClean="0"/>
              <a:t>Task breakdowns</a:t>
            </a:r>
          </a:p>
          <a:p>
            <a:r>
              <a:rPr lang="en-GB" dirty="0" smtClean="0"/>
              <a:t>Routine</a:t>
            </a:r>
          </a:p>
          <a:p>
            <a:r>
              <a:rPr lang="en-GB" dirty="0" smtClean="0"/>
              <a:t>Trigger recognition and time out opportunities</a:t>
            </a:r>
          </a:p>
          <a:p>
            <a:r>
              <a:rPr lang="en-GB" dirty="0" smtClean="0"/>
              <a:t>Understanding</a:t>
            </a:r>
          </a:p>
          <a:p>
            <a:r>
              <a:rPr lang="en-GB" dirty="0" smtClean="0"/>
              <a:t>Praise and positivity</a:t>
            </a:r>
          </a:p>
          <a:p>
            <a:pPr lvl="1"/>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646</TotalTime>
  <Words>1109</Words>
  <Application>Microsoft Office PowerPoint</Application>
  <PresentationFormat>On-screen Show (4:3)</PresentationFormat>
  <Paragraphs>130</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Understanding ADHD</vt:lpstr>
      <vt:lpstr>ADHD</vt:lpstr>
      <vt:lpstr>How the Brain Works</vt:lpstr>
      <vt:lpstr>What is ADHD?</vt:lpstr>
      <vt:lpstr>Signs of ADHD</vt:lpstr>
      <vt:lpstr>What ISN’T ADHD?</vt:lpstr>
      <vt:lpstr>Professor George Frederick Still</vt:lpstr>
      <vt:lpstr>History</vt:lpstr>
      <vt:lpstr>Treatment and Support</vt:lpstr>
      <vt:lpstr>Slide 10</vt:lpstr>
      <vt:lpstr>Ideas for Further Discussion</vt:lpstr>
      <vt:lpstr>Your motto....?</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ADHD</dc:title>
  <dc:creator> </dc:creator>
  <cp:lastModifiedBy>Windows User</cp:lastModifiedBy>
  <cp:revision>70</cp:revision>
  <dcterms:created xsi:type="dcterms:W3CDTF">2011-04-05T12:29:22Z</dcterms:created>
  <dcterms:modified xsi:type="dcterms:W3CDTF">2011-11-13T23:28:47Z</dcterms:modified>
</cp:coreProperties>
</file>