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60" r:id="rId3"/>
    <p:sldId id="261" r:id="rId4"/>
    <p:sldId id="257" r:id="rId5"/>
    <p:sldId id="259" r:id="rId6"/>
    <p:sldId id="265" r:id="rId7"/>
    <p:sldId id="266" r:id="rId8"/>
    <p:sldId id="268" r:id="rId9"/>
    <p:sldId id="263" r:id="rId10"/>
    <p:sldId id="264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99F3-716D-499B-8A94-C55C350E84FD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A3B36-B0AD-4C93-BED3-BD6AE0087F2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75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Ear </a:t>
            </a:r>
            <a:r>
              <a:rPr lang="en-GB" dirty="0" err="1" smtClean="0"/>
              <a:t>Ossicles</a:t>
            </a:r>
            <a:r>
              <a:rPr lang="en-GB" dirty="0" smtClean="0"/>
              <a:t> – </a:t>
            </a:r>
            <a:r>
              <a:rPr lang="en-GB" dirty="0" err="1" smtClean="0"/>
              <a:t>malleus</a:t>
            </a:r>
            <a:r>
              <a:rPr lang="en-GB" dirty="0" smtClean="0"/>
              <a:t> (hammer), </a:t>
            </a:r>
            <a:r>
              <a:rPr lang="en-GB" dirty="0" err="1" smtClean="0"/>
              <a:t>incus</a:t>
            </a:r>
            <a:r>
              <a:rPr lang="en-GB" dirty="0" smtClean="0"/>
              <a:t> (anvil) and stapes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A3B36-B0AD-4C93-BED3-BD6AE0087F2B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C98C68-CAF6-4874-B431-6FF57A0D2ACA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BA80EDF-8D1B-45D7-96F3-9B5BF8B21F8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412776"/>
            <a:ext cx="7772400" cy="1470025"/>
          </a:xfrm>
        </p:spPr>
        <p:txBody>
          <a:bodyPr/>
          <a:lstStyle/>
          <a:p>
            <a:r>
              <a:rPr lang="en-GB" dirty="0" smtClean="0"/>
              <a:t>Deaf Awareness Training</a:t>
            </a:r>
            <a:endParaRPr lang="en-GB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59632" y="3212976"/>
            <a:ext cx="7359352" cy="114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GB" sz="22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Beth Elkins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GB" sz="22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 Support Manager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GB" sz="2200" spc="100" dirty="0" smtClean="0">
                <a:solidFill>
                  <a:schemeClr val="tx2"/>
                </a:solidFill>
              </a:rPr>
              <a:t>Cambridge Regional College</a:t>
            </a:r>
            <a:endParaRPr kumimoji="0" lang="en-GB" sz="2200" b="0" i="0" u="none" strike="noStrike" kern="1200" cap="none" spc="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British Sign Language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3608" y="1484784"/>
            <a:ext cx="7128792" cy="4611216"/>
          </a:xfrm>
        </p:spPr>
        <p:txBody>
          <a:bodyPr>
            <a:normAutofit/>
          </a:bodyPr>
          <a:lstStyle/>
          <a:p>
            <a:r>
              <a:rPr lang="en-GB" u="sng" dirty="0" smtClean="0"/>
              <a:t>Not </a:t>
            </a:r>
            <a:r>
              <a:rPr lang="en-GB" dirty="0" smtClean="0"/>
              <a:t> the same as English</a:t>
            </a:r>
          </a:p>
          <a:p>
            <a:r>
              <a:rPr lang="en-GB" dirty="0" smtClean="0"/>
              <a:t>Rich, colourful, visual language with its own grammar and structure</a:t>
            </a:r>
          </a:p>
          <a:p>
            <a:r>
              <a:rPr lang="en-GB" dirty="0" smtClean="0"/>
              <a:t>Finger-spelling</a:t>
            </a:r>
          </a:p>
          <a:p>
            <a:r>
              <a:rPr lang="en-GB" dirty="0" smtClean="0"/>
              <a:t>Facial expressions, body language and movements, mouth patterns, movement of signs, gestures </a:t>
            </a:r>
            <a:br>
              <a:rPr lang="en-GB" dirty="0" smtClean="0"/>
            </a:br>
            <a:r>
              <a:rPr lang="en-GB" dirty="0" smtClean="0"/>
              <a:t>and multi-channel signs</a:t>
            </a:r>
          </a:p>
          <a:p>
            <a:endParaRPr lang="en-GB" dirty="0"/>
          </a:p>
        </p:txBody>
      </p:sp>
      <p:pic>
        <p:nvPicPr>
          <p:cNvPr id="20482" name="Picture 2" descr="http://www.signature.org.uk/images/content/bsl_photo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738984"/>
            <a:ext cx="1830338" cy="2119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Strategies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Talk to the students, not the board!</a:t>
            </a:r>
          </a:p>
          <a:p>
            <a:r>
              <a:rPr lang="en-GB" dirty="0" smtClean="0"/>
              <a:t>Make sure the classroom is arranged appropriately</a:t>
            </a:r>
          </a:p>
          <a:p>
            <a:r>
              <a:rPr lang="en-GB" dirty="0" smtClean="0"/>
              <a:t>Provide notes in advance in clear, simple language</a:t>
            </a:r>
          </a:p>
          <a:p>
            <a:r>
              <a:rPr lang="en-GB" dirty="0" smtClean="0"/>
              <a:t>Keep background noise to a minimum</a:t>
            </a:r>
          </a:p>
          <a:p>
            <a:r>
              <a:rPr lang="en-GB" dirty="0" smtClean="0"/>
              <a:t>Check the lighting</a:t>
            </a:r>
          </a:p>
          <a:p>
            <a:r>
              <a:rPr lang="en-GB" dirty="0" smtClean="0"/>
              <a:t>Ensure any Support Worker is accommodated within the classroom and used as a way of communicating directly with your student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1640" y="1086154"/>
            <a:ext cx="8424936" cy="2745650"/>
          </a:xfrm>
        </p:spPr>
        <p:txBody>
          <a:bodyPr>
            <a:noAutofit/>
          </a:bodyPr>
          <a:lstStyle/>
          <a:p>
            <a:r>
              <a:rPr lang="en-GB" sz="2800" i="1" dirty="0" smtClean="0"/>
              <a:t>“I don’t view myself as having a disability…</a:t>
            </a:r>
            <a:br>
              <a:rPr lang="en-GB" sz="2800" i="1" dirty="0" smtClean="0"/>
            </a:br>
            <a:r>
              <a:rPr lang="en-GB" sz="2800" i="1" dirty="0" smtClean="0"/>
              <a:t>I function like any other hearing person can. My deafness does not deprive me of anything. </a:t>
            </a:r>
            <a:br>
              <a:rPr lang="en-GB" sz="2800" i="1" dirty="0" smtClean="0"/>
            </a:br>
            <a:r>
              <a:rPr lang="en-GB" sz="2800" i="1" dirty="0" smtClean="0"/>
              <a:t>I can do anything I want... </a:t>
            </a:r>
            <a:br>
              <a:rPr lang="en-GB" sz="2800" i="1" dirty="0" smtClean="0"/>
            </a:br>
            <a:r>
              <a:rPr lang="en-GB" sz="2800" i="1" dirty="0" smtClean="0"/>
              <a:t>Except maybe sing.”</a:t>
            </a:r>
            <a:r>
              <a:rPr lang="en-GB" sz="2800" dirty="0" smtClean="0"/>
              <a:t> </a:t>
            </a:r>
            <a:endParaRPr lang="en-GB" sz="2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21904" y="3861048"/>
            <a:ext cx="7772400" cy="537473"/>
          </a:xfrm>
        </p:spPr>
        <p:txBody>
          <a:bodyPr/>
          <a:lstStyle/>
          <a:p>
            <a:r>
              <a:rPr lang="en-GB" sz="2400" dirty="0" smtClean="0"/>
              <a:t>Summer Cider (Gallaudet University Recruiter)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 able to use the right language</a:t>
            </a:r>
          </a:p>
          <a:p>
            <a:r>
              <a:rPr lang="en-GB" dirty="0" smtClean="0"/>
              <a:t>Understand the impact of different levels of deafness on communication</a:t>
            </a:r>
          </a:p>
          <a:p>
            <a:r>
              <a:rPr lang="en-GB" dirty="0" smtClean="0"/>
              <a:t>Describe some techniques to make lip reading easier</a:t>
            </a:r>
          </a:p>
          <a:p>
            <a:r>
              <a:rPr lang="en-GB" dirty="0" smtClean="0"/>
              <a:t>Describe the limitations of hearing aids</a:t>
            </a:r>
          </a:p>
          <a:p>
            <a:r>
              <a:rPr lang="en-GB" dirty="0" smtClean="0"/>
              <a:t>Teaching Strategies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http://t1.gstatic.com/images?q=tbn:eM514mJr_uWQoM:http://www2002.stoke.gov.uk/council/det/accessteam/Images/ear2.gif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013176"/>
            <a:ext cx="1202842" cy="11974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143000"/>
          </a:xfrm>
        </p:spPr>
        <p:txBody>
          <a:bodyPr/>
          <a:lstStyle/>
          <a:p>
            <a:r>
              <a:rPr lang="en-GB" dirty="0" smtClean="0"/>
              <a:t>Structure of the Ear</a:t>
            </a:r>
            <a:endParaRPr lang="en-GB" dirty="0"/>
          </a:p>
        </p:txBody>
      </p:sp>
      <p:pic>
        <p:nvPicPr>
          <p:cNvPr id="1026" name="Picture 2" descr="http://images.tutorvista.com/content/nervous-coordination/human-ear-internal-structure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052736"/>
            <a:ext cx="7488832" cy="4943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“deaf” mean?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0" y="1412776"/>
            <a:ext cx="3791272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D/deaf</a:t>
            </a:r>
          </a:p>
          <a:p>
            <a:r>
              <a:rPr lang="en-GB" dirty="0" smtClean="0"/>
              <a:t>Hard of Hearing</a:t>
            </a:r>
          </a:p>
          <a:p>
            <a:r>
              <a:rPr lang="en-GB" dirty="0" smtClean="0"/>
              <a:t>Sign Language User (Deaf)</a:t>
            </a:r>
          </a:p>
          <a:p>
            <a:r>
              <a:rPr lang="en-GB" dirty="0" smtClean="0"/>
              <a:t>Deafened</a:t>
            </a:r>
          </a:p>
          <a:p>
            <a:r>
              <a:rPr lang="en-GB" dirty="0" smtClean="0"/>
              <a:t>Hearing Aid User</a:t>
            </a:r>
          </a:p>
          <a:p>
            <a:r>
              <a:rPr lang="en-GB" dirty="0" smtClean="0"/>
              <a:t>Cochlear Implant User</a:t>
            </a:r>
          </a:p>
          <a:p>
            <a:r>
              <a:rPr lang="en-GB" dirty="0" smtClean="0"/>
              <a:t>(Hearing Impaired)</a:t>
            </a:r>
          </a:p>
        </p:txBody>
      </p:sp>
      <p:pic>
        <p:nvPicPr>
          <p:cNvPr id="4098" name="Picture 2" descr="http://www.appomattoxnews.com/wp-content/uploads/2009/10/hearinga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77072"/>
            <a:ext cx="1872208" cy="1872208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043608" y="1412776"/>
            <a:ext cx="396044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Conductive /</a:t>
            </a:r>
            <a:r>
              <a:rPr kumimoji="0" lang="en-GB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Perceptive</a:t>
            </a: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0" lvl="1" indent="-274320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Char char=""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Outer/ Middle / Inner Ear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Moderate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lang="en-GB" sz="2600" dirty="0" smtClean="0"/>
              <a:t>Severe</a:t>
            </a: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Profound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Deafness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1481329"/>
            <a:ext cx="7920880" cy="3315824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1 in 7 people have a hearing loss</a:t>
            </a:r>
          </a:p>
          <a:p>
            <a:r>
              <a:rPr lang="en-GB" sz="2800" dirty="0" smtClean="0"/>
              <a:t>Approximately 2 million people in the UK use hearing aids</a:t>
            </a:r>
          </a:p>
          <a:p>
            <a:r>
              <a:rPr lang="en-GB" sz="2800" dirty="0" smtClean="0"/>
              <a:t>Most deafness is experienced by older people</a:t>
            </a:r>
          </a:p>
          <a:p>
            <a:r>
              <a:rPr lang="en-GB" sz="2800" dirty="0" smtClean="0"/>
              <a:t>There are an estimated 23,000 </a:t>
            </a:r>
            <a:r>
              <a:rPr lang="en-GB" sz="2800" dirty="0" err="1" smtClean="0"/>
              <a:t>Deafblind</a:t>
            </a:r>
            <a:r>
              <a:rPr lang="en-GB" sz="2800" dirty="0" smtClean="0"/>
              <a:t> people</a:t>
            </a:r>
          </a:p>
          <a:p>
            <a:r>
              <a:rPr lang="en-GB" sz="2800" dirty="0" smtClean="0"/>
              <a:t>There are an estimated 123, 000 Deafened people</a:t>
            </a:r>
          </a:p>
          <a:p>
            <a:r>
              <a:rPr lang="en-GB" sz="2800" dirty="0" smtClean="0"/>
              <a:t>Only 70,000 use British Sign Language in the UK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on Communication	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3608" y="1412776"/>
            <a:ext cx="7920880" cy="45720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Development of language from birth</a:t>
            </a:r>
          </a:p>
          <a:p>
            <a:r>
              <a:rPr lang="en-GB" dirty="0" smtClean="0"/>
              <a:t>Understanding of alternative meanings</a:t>
            </a:r>
          </a:p>
          <a:p>
            <a:r>
              <a:rPr lang="en-GB" dirty="0" smtClean="0"/>
              <a:t>Missing the ‘smaller’ parts of language</a:t>
            </a:r>
          </a:p>
          <a:p>
            <a:r>
              <a:rPr lang="en-GB" dirty="0" smtClean="0"/>
              <a:t>Missing the endings or beginnings of words they can’t hear</a:t>
            </a:r>
          </a:p>
          <a:p>
            <a:r>
              <a:rPr lang="en-GB" dirty="0" smtClean="0"/>
              <a:t>Speech and hearing are important parts of communication and both are affected</a:t>
            </a:r>
          </a:p>
          <a:p>
            <a:r>
              <a:rPr lang="en-GB" dirty="0" smtClean="0"/>
              <a:t>Links with age</a:t>
            </a:r>
          </a:p>
          <a:p>
            <a:r>
              <a:rPr lang="en-GB" dirty="0" smtClean="0"/>
              <a:t>Phonetic spellings</a:t>
            </a:r>
          </a:p>
          <a:p>
            <a:r>
              <a:rPr lang="en-GB" dirty="0" smtClean="0"/>
              <a:t>Word order/grammar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26626" name="Picture 2" descr="http://www.michaelmccurry.net/wp-content/uploads/2010/07/Conversation.jpg"/>
          <p:cNvPicPr>
            <a:picLocks noChangeAspect="1" noChangeArrowheads="1"/>
          </p:cNvPicPr>
          <p:nvPr/>
        </p:nvPicPr>
        <p:blipFill>
          <a:blip r:embed="rId2" cstate="print"/>
          <a:srcRect t="27055"/>
          <a:stretch>
            <a:fillRect/>
          </a:stretch>
        </p:blipFill>
        <p:spPr bwMode="auto">
          <a:xfrm>
            <a:off x="5868144" y="5229200"/>
            <a:ext cx="2982516" cy="1448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653536" cy="1143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Example of Deaf person’s written English</a:t>
            </a:r>
            <a:endParaRPr lang="en-GB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1524000"/>
            <a:ext cx="7571184" cy="4569296"/>
          </a:xfrm>
        </p:spPr>
        <p:txBody>
          <a:bodyPr>
            <a:noAutofit/>
          </a:bodyPr>
          <a:lstStyle/>
          <a:p>
            <a:pPr marL="90488" indent="-7938">
              <a:buNone/>
            </a:pPr>
            <a:r>
              <a:rPr lang="en-GB" sz="2800" dirty="0" smtClean="0"/>
              <a:t>Sometimes </a:t>
            </a:r>
            <a:r>
              <a:rPr lang="en-GB" sz="2800" dirty="0" err="1" smtClean="0"/>
              <a:t>notetakers</a:t>
            </a:r>
            <a:r>
              <a:rPr lang="en-GB" sz="2800" dirty="0" smtClean="0"/>
              <a:t> need improved for their write notes skills. For example; some of </a:t>
            </a:r>
            <a:r>
              <a:rPr lang="en-GB" sz="2800" dirty="0" err="1" smtClean="0"/>
              <a:t>notetakers</a:t>
            </a:r>
            <a:r>
              <a:rPr lang="en-GB" sz="2800" dirty="0" smtClean="0"/>
              <a:t> who wrote too much deeply English sentences cause difficult to understand or can't be bother to read as I prefer read simple English and understand quickly. Also I dislike difficult to read </a:t>
            </a:r>
            <a:r>
              <a:rPr lang="en-GB" sz="2800" dirty="0" err="1" smtClean="0"/>
              <a:t>notetakers</a:t>
            </a:r>
            <a:r>
              <a:rPr lang="en-GB" sz="2800" dirty="0" smtClean="0"/>
              <a:t>' write style like bit mess or bit complex fonts, as I like </a:t>
            </a:r>
            <a:r>
              <a:rPr lang="en-GB" sz="2800" dirty="0" err="1" smtClean="0"/>
              <a:t>notetakers</a:t>
            </a:r>
            <a:r>
              <a:rPr lang="en-GB" sz="2800" dirty="0" smtClean="0"/>
              <a:t>' writing looks like Arial font cause easier to read.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Make lip-reading easier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1412776"/>
            <a:ext cx="7509520" cy="4683975"/>
          </a:xfrm>
        </p:spPr>
        <p:txBody>
          <a:bodyPr>
            <a:noAutofit/>
          </a:bodyPr>
          <a:lstStyle/>
          <a:p>
            <a:r>
              <a:rPr lang="en-GB" sz="3200" dirty="0" smtClean="0"/>
              <a:t>Make sure the light is on your face</a:t>
            </a:r>
          </a:p>
          <a:p>
            <a:r>
              <a:rPr lang="en-GB" sz="3200" dirty="0" smtClean="0"/>
              <a:t>Use normal lip patterns</a:t>
            </a:r>
          </a:p>
          <a:p>
            <a:r>
              <a:rPr lang="en-GB" sz="3200" dirty="0" smtClean="0"/>
              <a:t>Speak slightly more slowly</a:t>
            </a:r>
          </a:p>
          <a:p>
            <a:r>
              <a:rPr lang="en-GB" sz="3200" dirty="0" smtClean="0"/>
              <a:t>Use brief, but comprehensive, sentences</a:t>
            </a:r>
          </a:p>
          <a:p>
            <a:r>
              <a:rPr lang="en-GB" sz="3200" dirty="0" smtClean="0"/>
              <a:t>Introduce the topic first</a:t>
            </a:r>
          </a:p>
          <a:p>
            <a:r>
              <a:rPr lang="en-GB" sz="3200" dirty="0" smtClean="0"/>
              <a:t>Make maximum use of facial expression, eye gaze, body language and gesture to get your point across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77280" y="54868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Limitations of Hearing Aids</a:t>
            </a:r>
            <a:endParaRPr lang="en-GB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38944" y="1769361"/>
            <a:ext cx="8229600" cy="3675864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They do not work like glasses</a:t>
            </a:r>
          </a:p>
          <a:p>
            <a:r>
              <a:rPr lang="en-GB" sz="3200" dirty="0" smtClean="0"/>
              <a:t>They amplify everything</a:t>
            </a:r>
          </a:p>
          <a:p>
            <a:r>
              <a:rPr lang="en-GB" sz="3200" dirty="0" smtClean="0"/>
              <a:t>With a perceptive loss, sound might be louder, but it’s still distorted</a:t>
            </a:r>
          </a:p>
          <a:p>
            <a:r>
              <a:rPr lang="en-GB" sz="3200" dirty="0" smtClean="0"/>
              <a:t>Loop systems</a:t>
            </a:r>
          </a:p>
          <a:p>
            <a:r>
              <a:rPr lang="en-GB" sz="3200" dirty="0" smtClean="0"/>
              <a:t>Radio Aids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245</TotalTime>
  <Words>487</Words>
  <Application>Microsoft Macintosh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Deaf Awareness Training</vt:lpstr>
      <vt:lpstr>Aims</vt:lpstr>
      <vt:lpstr>Structure of the Ear</vt:lpstr>
      <vt:lpstr>What does “deaf” mean?</vt:lpstr>
      <vt:lpstr>Impact of Deafness</vt:lpstr>
      <vt:lpstr>Impact on Communication </vt:lpstr>
      <vt:lpstr>Example of Deaf person’s written English</vt:lpstr>
      <vt:lpstr>Make lip-reading easier</vt:lpstr>
      <vt:lpstr>Limitations of Hearing Aids</vt:lpstr>
      <vt:lpstr>British Sign Language</vt:lpstr>
      <vt:lpstr>Teaching Strategies </vt:lpstr>
      <vt:lpstr>“I don’t view myself as having a disability… I function like any other hearing person can. My deafness does not deprive me of anything.  I can do anything I want...  Except maybe sing.” 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Deaf Awareness Training</dc:title>
  <dc:creator> </dc:creator>
  <cp:lastModifiedBy>DEF</cp:lastModifiedBy>
  <cp:revision>30</cp:revision>
  <dcterms:created xsi:type="dcterms:W3CDTF">2010-10-26T14:27:53Z</dcterms:created>
  <dcterms:modified xsi:type="dcterms:W3CDTF">2012-02-20T14:48:50Z</dcterms:modified>
</cp:coreProperties>
</file>