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6" d="100"/>
          <a:sy n="136" d="100"/>
        </p:scale>
        <p:origin x="-16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handoutMaster" Target="handoutMasters/handout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779C56-B8AF-40CA-BAAA-3E84C313663F}" type="datetimeFigureOut">
              <a:rPr lang="en-GB" smtClean="0"/>
              <a:pPr/>
              <a:t>27/03/2012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544878-8F63-4A29-98DC-9FAE3782432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4830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890FEF-AE5E-499F-9E4C-D74D0F37432D}" type="datetimeFigureOut">
              <a:rPr lang="en-GB" smtClean="0"/>
              <a:pPr/>
              <a:t>27/03/2012</a:t>
            </a:fld>
            <a:endParaRPr lang="en-GB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F4931F-1CBB-4AC4-BE23-3226ADC67FB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890FEF-AE5E-499F-9E4C-D74D0F37432D}" type="datetimeFigureOut">
              <a:rPr lang="en-GB" smtClean="0"/>
              <a:pPr/>
              <a:t>27/03/2012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F4931F-1CBB-4AC4-BE23-3226ADC67FB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890FEF-AE5E-499F-9E4C-D74D0F37432D}" type="datetimeFigureOut">
              <a:rPr lang="en-GB" smtClean="0"/>
              <a:pPr/>
              <a:t>27/03/2012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F4931F-1CBB-4AC4-BE23-3226ADC67FB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890FEF-AE5E-499F-9E4C-D74D0F37432D}" type="datetimeFigureOut">
              <a:rPr lang="en-GB" smtClean="0"/>
              <a:pPr/>
              <a:t>27/03/2012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F4931F-1CBB-4AC4-BE23-3226ADC67FB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890FEF-AE5E-499F-9E4C-D74D0F37432D}" type="datetimeFigureOut">
              <a:rPr lang="en-GB" smtClean="0"/>
              <a:pPr/>
              <a:t>27/03/2012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F4931F-1CBB-4AC4-BE23-3226ADC67FB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890FEF-AE5E-499F-9E4C-D74D0F37432D}" type="datetimeFigureOut">
              <a:rPr lang="en-GB" smtClean="0"/>
              <a:pPr/>
              <a:t>27/03/2012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F4931F-1CBB-4AC4-BE23-3226ADC67FB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890FEF-AE5E-499F-9E4C-D74D0F37432D}" type="datetimeFigureOut">
              <a:rPr lang="en-GB" smtClean="0"/>
              <a:pPr/>
              <a:t>27/03/2012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F4931F-1CBB-4AC4-BE23-3226ADC67FB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890FEF-AE5E-499F-9E4C-D74D0F37432D}" type="datetimeFigureOut">
              <a:rPr lang="en-GB" smtClean="0"/>
              <a:pPr/>
              <a:t>27/03/2012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F4931F-1CBB-4AC4-BE23-3226ADC67FB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890FEF-AE5E-499F-9E4C-D74D0F37432D}" type="datetimeFigureOut">
              <a:rPr lang="en-GB" smtClean="0"/>
              <a:pPr/>
              <a:t>27/03/2012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F4931F-1CBB-4AC4-BE23-3226ADC67FB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890FEF-AE5E-499F-9E4C-D74D0F37432D}" type="datetimeFigureOut">
              <a:rPr lang="en-GB" smtClean="0"/>
              <a:pPr/>
              <a:t>27/03/2012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F4931F-1CBB-4AC4-BE23-3226ADC67FB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890FEF-AE5E-499F-9E4C-D74D0F37432D}" type="datetimeFigureOut">
              <a:rPr lang="en-GB" smtClean="0"/>
              <a:pPr/>
              <a:t>27/03/2012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F4931F-1CBB-4AC4-BE23-3226ADC67FB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8890FEF-AE5E-499F-9E4C-D74D0F37432D}" type="datetimeFigureOut">
              <a:rPr lang="en-GB" smtClean="0"/>
              <a:pPr/>
              <a:t>27/03/2012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GB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1F4931F-1CBB-4AC4-BE23-3226ADC67FB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2348880"/>
            <a:ext cx="7406640" cy="1472184"/>
          </a:xfrm>
        </p:spPr>
        <p:txBody>
          <a:bodyPr>
            <a:normAutofit/>
          </a:bodyPr>
          <a:lstStyle/>
          <a:p>
            <a:r>
              <a:rPr lang="en-GB" sz="4000" dirty="0" smtClean="0"/>
              <a:t>Understanding </a:t>
            </a:r>
            <a:br>
              <a:rPr lang="en-GB" sz="4000" dirty="0" smtClean="0"/>
            </a:br>
            <a:r>
              <a:rPr lang="en-GB" sz="4000" dirty="0" smtClean="0"/>
              <a:t>Autism Spectrum Conditions 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3980656"/>
            <a:ext cx="7406640" cy="1752600"/>
          </a:xfrm>
        </p:spPr>
        <p:txBody>
          <a:bodyPr>
            <a:normAutofit/>
          </a:bodyPr>
          <a:lstStyle/>
          <a:p>
            <a:pPr marL="0" lvl="0">
              <a:buClr>
                <a:schemeClr val="accent2"/>
              </a:buClr>
              <a:buSzPct val="85000"/>
              <a:defRPr/>
            </a:pPr>
            <a:r>
              <a:rPr lang="en-GB" sz="2200" spc="100" dirty="0" smtClean="0">
                <a:solidFill>
                  <a:schemeClr val="tx2"/>
                </a:solidFill>
              </a:rPr>
              <a:t>Beth Elkins</a:t>
            </a:r>
          </a:p>
          <a:p>
            <a:pPr marL="0" lvl="0">
              <a:buClr>
                <a:schemeClr val="accent2"/>
              </a:buClr>
              <a:buSzPct val="85000"/>
              <a:defRPr/>
            </a:pPr>
            <a:r>
              <a:rPr lang="en-GB" sz="2200" spc="100" dirty="0" smtClean="0">
                <a:solidFill>
                  <a:schemeClr val="tx2"/>
                </a:solidFill>
              </a:rPr>
              <a:t>Personal Support Manager</a:t>
            </a:r>
          </a:p>
          <a:p>
            <a:pPr marL="0" lvl="0">
              <a:buClr>
                <a:schemeClr val="accent2"/>
              </a:buClr>
              <a:buSzPct val="85000"/>
              <a:defRPr/>
            </a:pPr>
            <a:r>
              <a:rPr lang="en-GB" sz="2200" spc="100" dirty="0" smtClean="0">
                <a:solidFill>
                  <a:schemeClr val="tx2"/>
                </a:solidFill>
              </a:rPr>
              <a:t>Cambridge Regional College</a:t>
            </a:r>
            <a:endParaRPr lang="en-GB" sz="2200" spc="1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can you help?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3648" y="1412776"/>
            <a:ext cx="7293496" cy="4997152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Understanding – these difficulties are </a:t>
            </a:r>
            <a:r>
              <a:rPr lang="en-GB" i="1" dirty="0" smtClean="0"/>
              <a:t>not</a:t>
            </a:r>
            <a:r>
              <a:rPr lang="en-GB" dirty="0" smtClean="0"/>
              <a:t> within the learner’s control</a:t>
            </a:r>
          </a:p>
          <a:p>
            <a:r>
              <a:rPr lang="en-GB" dirty="0" smtClean="0"/>
              <a:t>Time and patience</a:t>
            </a:r>
          </a:p>
          <a:p>
            <a:r>
              <a:rPr lang="en-GB" dirty="0" smtClean="0"/>
              <a:t>Use of VLE</a:t>
            </a:r>
          </a:p>
          <a:p>
            <a:r>
              <a:rPr lang="en-GB" dirty="0" smtClean="0"/>
              <a:t>Assistive equipment </a:t>
            </a:r>
          </a:p>
          <a:p>
            <a:r>
              <a:rPr lang="en-GB" dirty="0" smtClean="0"/>
              <a:t>Well-structured lessons, with clarity around objectives/activities</a:t>
            </a:r>
          </a:p>
          <a:p>
            <a:pPr lvl="1"/>
            <a:r>
              <a:rPr lang="en-GB" dirty="0" smtClean="0"/>
              <a:t>With flexibility to change approach if something isn’t working</a:t>
            </a:r>
          </a:p>
          <a:p>
            <a:r>
              <a:rPr lang="en-GB" dirty="0" smtClean="0"/>
              <a:t>Breakdown of tasks</a:t>
            </a:r>
          </a:p>
          <a:p>
            <a:r>
              <a:rPr lang="en-GB" dirty="0" smtClean="0"/>
              <a:t>Clear timetables and minimal change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can you help?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3648" y="1600200"/>
            <a:ext cx="7283152" cy="4709120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More understanding!</a:t>
            </a:r>
          </a:p>
          <a:p>
            <a:r>
              <a:rPr lang="en-GB" dirty="0" smtClean="0"/>
              <a:t>Watch your language!</a:t>
            </a:r>
          </a:p>
          <a:p>
            <a:r>
              <a:rPr lang="en-GB" dirty="0" smtClean="0"/>
              <a:t>Check social interaction is supportive</a:t>
            </a:r>
          </a:p>
          <a:p>
            <a:r>
              <a:rPr lang="en-GB" dirty="0" smtClean="0"/>
              <a:t>Give as much notice as possible</a:t>
            </a:r>
          </a:p>
          <a:p>
            <a:r>
              <a:rPr lang="en-GB" dirty="0" smtClean="0"/>
              <a:t>Do what you’ve said you will when you’ve said you’ll do it</a:t>
            </a:r>
          </a:p>
          <a:p>
            <a:r>
              <a:rPr lang="en-GB" dirty="0" smtClean="0"/>
              <a:t>Support students to develop strategies for organisation</a:t>
            </a:r>
          </a:p>
          <a:p>
            <a:r>
              <a:rPr lang="en-GB" dirty="0" smtClean="0"/>
              <a:t>Be aware of other sensory issues this learner may have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Autism Spectrum Conditions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1640" y="1412776"/>
            <a:ext cx="7355160" cy="5040560"/>
          </a:xfrm>
        </p:spPr>
        <p:txBody>
          <a:bodyPr>
            <a:normAutofit lnSpcReduction="10000"/>
          </a:bodyPr>
          <a:lstStyle/>
          <a:p>
            <a:r>
              <a:rPr lang="en-GB" sz="3000" dirty="0" smtClean="0"/>
              <a:t>Social Communication</a:t>
            </a:r>
          </a:p>
          <a:p>
            <a:r>
              <a:rPr lang="en-GB" sz="3000" dirty="0" smtClean="0"/>
              <a:t>Theory of Mind</a:t>
            </a:r>
          </a:p>
          <a:p>
            <a:r>
              <a:rPr lang="en-GB" sz="3000" dirty="0" smtClean="0"/>
              <a:t>Autism Spectrum </a:t>
            </a:r>
            <a:r>
              <a:rPr lang="en-GB" sz="3000" i="1" dirty="0" smtClean="0"/>
              <a:t>Disorders </a:t>
            </a:r>
            <a:r>
              <a:rPr lang="en-GB" sz="3000" dirty="0" smtClean="0"/>
              <a:t>(ASD)</a:t>
            </a:r>
          </a:p>
          <a:p>
            <a:r>
              <a:rPr lang="en-GB" sz="3000" dirty="0" err="1" smtClean="0"/>
              <a:t>Kanner’s</a:t>
            </a:r>
            <a:r>
              <a:rPr lang="en-GB" sz="3000" dirty="0" smtClean="0"/>
              <a:t> Syndrome</a:t>
            </a:r>
          </a:p>
          <a:p>
            <a:r>
              <a:rPr lang="en-GB" sz="3000" dirty="0" err="1" smtClean="0"/>
              <a:t>Asperger’s</a:t>
            </a:r>
            <a:r>
              <a:rPr lang="en-GB" sz="3000" dirty="0" smtClean="0"/>
              <a:t> Syndrome (AS)</a:t>
            </a:r>
          </a:p>
          <a:p>
            <a:r>
              <a:rPr lang="en-GB" sz="3000" dirty="0" err="1" smtClean="0"/>
              <a:t>Comorbidity</a:t>
            </a:r>
            <a:endParaRPr lang="en-GB" sz="3000" dirty="0" smtClean="0"/>
          </a:p>
          <a:p>
            <a:pPr lvl="1"/>
            <a:r>
              <a:rPr lang="en-GB" sz="2600" dirty="0" smtClean="0"/>
              <a:t>Specific Learning Difficulties</a:t>
            </a:r>
          </a:p>
          <a:p>
            <a:pPr lvl="1"/>
            <a:r>
              <a:rPr lang="en-GB" sz="2600" dirty="0" smtClean="0"/>
              <a:t>ADHD</a:t>
            </a:r>
          </a:p>
          <a:p>
            <a:pPr lvl="1"/>
            <a:r>
              <a:rPr lang="en-GB" sz="2600" dirty="0" smtClean="0"/>
              <a:t>Learning Difficulties</a:t>
            </a:r>
          </a:p>
          <a:p>
            <a:pPr lvl="1"/>
            <a:r>
              <a:rPr lang="en-GB" sz="2600" dirty="0" smtClean="0"/>
              <a:t>Others</a:t>
            </a:r>
            <a:endParaRPr lang="en-GB" sz="2600" dirty="0"/>
          </a:p>
        </p:txBody>
      </p:sp>
      <p:pic>
        <p:nvPicPr>
          <p:cNvPr id="4" name="Picture 2" descr="http://2.bp.blogspot.com/_CGQTWjODmZw/S4jIm20gGAI/AAAAAAAAAWA/vAFDUl3nByU/s400/boy+looking+out+a+windo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4149080"/>
            <a:ext cx="2425452" cy="24254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Triad of Impairment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1640" y="1412776"/>
            <a:ext cx="7365504" cy="1828800"/>
          </a:xfrm>
        </p:spPr>
        <p:txBody>
          <a:bodyPr/>
          <a:lstStyle/>
          <a:p>
            <a:r>
              <a:rPr lang="en-GB" dirty="0" smtClean="0"/>
              <a:t>Impairment in Social Communication </a:t>
            </a:r>
          </a:p>
          <a:p>
            <a:r>
              <a:rPr lang="en-GB" dirty="0" smtClean="0"/>
              <a:t>Impairment of Imagination</a:t>
            </a:r>
          </a:p>
          <a:p>
            <a:r>
              <a:rPr lang="en-GB" dirty="0" smtClean="0"/>
              <a:t>Impairment in Social Relationships</a:t>
            </a:r>
            <a:endParaRPr lang="en-GB" dirty="0"/>
          </a:p>
        </p:txBody>
      </p:sp>
      <p:grpSp>
        <p:nvGrpSpPr>
          <p:cNvPr id="1027" name="Group 3"/>
          <p:cNvGrpSpPr>
            <a:grpSpLocks/>
          </p:cNvGrpSpPr>
          <p:nvPr/>
        </p:nvGrpSpPr>
        <p:grpSpPr bwMode="auto">
          <a:xfrm>
            <a:off x="2483768" y="3429000"/>
            <a:ext cx="3672408" cy="2952328"/>
            <a:chOff x="3765" y="1035"/>
            <a:chExt cx="4650" cy="3750"/>
          </a:xfrm>
        </p:grpSpPr>
        <p:sp>
          <p:nvSpPr>
            <p:cNvPr id="1028" name="Oval 4"/>
            <p:cNvSpPr>
              <a:spLocks noChangeArrowheads="1"/>
            </p:cNvSpPr>
            <p:nvPr/>
          </p:nvSpPr>
          <p:spPr bwMode="auto">
            <a:xfrm>
              <a:off x="4740" y="1035"/>
              <a:ext cx="2550" cy="2265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alpha val="28999"/>
                  </a:srgbClr>
                </a:gs>
                <a:gs pos="100000">
                  <a:srgbClr val="D99594">
                    <a:alpha val="30000"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en-GB" sz="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Impairment of Imagination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9" name="Oval 5"/>
            <p:cNvSpPr>
              <a:spLocks noChangeArrowheads="1"/>
            </p:cNvSpPr>
            <p:nvPr/>
          </p:nvSpPr>
          <p:spPr bwMode="auto">
            <a:xfrm>
              <a:off x="5865" y="2517"/>
              <a:ext cx="2550" cy="2265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alpha val="28999"/>
                  </a:srgbClr>
                </a:gs>
                <a:gs pos="100000">
                  <a:srgbClr val="92D050">
                    <a:alpha val="31000"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en-GB" sz="1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Impairment in Social Relationships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0" name="Oval 6"/>
            <p:cNvSpPr>
              <a:spLocks noChangeArrowheads="1"/>
            </p:cNvSpPr>
            <p:nvPr/>
          </p:nvSpPr>
          <p:spPr bwMode="auto">
            <a:xfrm>
              <a:off x="3765" y="2520"/>
              <a:ext cx="2550" cy="2265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alpha val="28999"/>
                  </a:srgbClr>
                </a:gs>
                <a:gs pos="100000">
                  <a:srgbClr val="8DB3E2">
                    <a:alpha val="28999"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en-GB" sz="1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Impairment in Social Communication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4.bp.blogspot.com/-WU6PFpK37pI/Tz-T_7v5pEI/AAAAAAAABfI/lpJOHs_k6Nk/s1600/cartoon-conversati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4657954"/>
            <a:ext cx="2777885" cy="208341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Social Communication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3648" y="1484784"/>
            <a:ext cx="7488832" cy="4525963"/>
          </a:xfrm>
        </p:spPr>
        <p:txBody>
          <a:bodyPr/>
          <a:lstStyle/>
          <a:p>
            <a:r>
              <a:rPr lang="en-GB" dirty="0" smtClean="0"/>
              <a:t>Difficulties in ability to communicate with people</a:t>
            </a:r>
          </a:p>
          <a:p>
            <a:r>
              <a:rPr lang="en-GB" dirty="0" smtClean="0"/>
              <a:t>Receptive and productive difficulties</a:t>
            </a:r>
          </a:p>
          <a:p>
            <a:r>
              <a:rPr lang="en-GB" dirty="0" smtClean="0"/>
              <a:t>Reciprocity</a:t>
            </a:r>
          </a:p>
          <a:p>
            <a:r>
              <a:rPr lang="en-GB" dirty="0" smtClean="0"/>
              <a:t>Communication for own needs</a:t>
            </a:r>
          </a:p>
          <a:p>
            <a:r>
              <a:rPr lang="en-GB" dirty="0" smtClean="0"/>
              <a:t>Non-verbal communication rules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Impairment in Imagination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Difficulties with empathy</a:t>
            </a:r>
          </a:p>
          <a:p>
            <a:r>
              <a:rPr lang="en-GB" dirty="0" smtClean="0"/>
              <a:t>Routine</a:t>
            </a:r>
          </a:p>
          <a:p>
            <a:r>
              <a:rPr lang="en-GB" dirty="0" smtClean="0"/>
              <a:t>Transference of thought</a:t>
            </a:r>
          </a:p>
          <a:p>
            <a:r>
              <a:rPr lang="en-GB" dirty="0" smtClean="0"/>
              <a:t>Literal understanding</a:t>
            </a:r>
          </a:p>
          <a:p>
            <a:r>
              <a:rPr lang="en-GB" dirty="0" smtClean="0"/>
              <a:t>Special interests/</a:t>
            </a:r>
          </a:p>
          <a:p>
            <a:pPr>
              <a:buNone/>
            </a:pPr>
            <a:r>
              <a:rPr lang="en-GB" dirty="0" smtClean="0"/>
              <a:t>   obsessions</a:t>
            </a:r>
          </a:p>
          <a:p>
            <a:endParaRPr lang="en-GB" dirty="0"/>
          </a:p>
        </p:txBody>
      </p:sp>
      <p:pic>
        <p:nvPicPr>
          <p:cNvPr id="15362" name="Picture 2" descr="http://www.subliminalhacking.net/wp-content/uploads/2011/07/imagination-tre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3501008"/>
            <a:ext cx="2664296" cy="3064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Impairment in Social Relationships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100" dirty="0" smtClean="0"/>
              <a:t>Affecting behaviour and interaction</a:t>
            </a:r>
          </a:p>
          <a:p>
            <a:r>
              <a:rPr lang="en-GB" sz="3100" dirty="0" smtClean="0"/>
              <a:t>Difficulty with understanding social ‘rules’</a:t>
            </a:r>
          </a:p>
          <a:p>
            <a:r>
              <a:rPr lang="en-GB" sz="3100" dirty="0" smtClean="0"/>
              <a:t>Difficulty with changes in meter (friends, teachers, strangers)</a:t>
            </a:r>
          </a:p>
          <a:p>
            <a:r>
              <a:rPr lang="en-GB" sz="3100" dirty="0" smtClean="0"/>
              <a:t>Interpretation non-verbal conversational cues</a:t>
            </a:r>
          </a:p>
          <a:p>
            <a:r>
              <a:rPr lang="en-GB" sz="3100" dirty="0" smtClean="0"/>
              <a:t>Literal understanding</a:t>
            </a:r>
          </a:p>
          <a:p>
            <a:endParaRPr lang="en-GB" dirty="0"/>
          </a:p>
        </p:txBody>
      </p:sp>
      <p:pic>
        <p:nvPicPr>
          <p:cNvPr id="4" name="Picture 2" descr="http://lightomega.org/Ind/Pure/images/HANDSTOUCHINGS-3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6491427" y="4288750"/>
            <a:ext cx="2117367" cy="27878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Behaviour affecting College Life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1268760"/>
            <a:ext cx="5544616" cy="5184576"/>
          </a:xfrm>
        </p:spPr>
        <p:txBody>
          <a:bodyPr>
            <a:normAutofit fontScale="70000" lnSpcReduction="20000"/>
          </a:bodyPr>
          <a:lstStyle/>
          <a:p>
            <a:r>
              <a:rPr lang="en-GB" dirty="0" smtClean="0"/>
              <a:t>Routine</a:t>
            </a:r>
          </a:p>
          <a:p>
            <a:r>
              <a:rPr lang="en-GB" dirty="0" smtClean="0"/>
              <a:t>Anxiety</a:t>
            </a:r>
          </a:p>
          <a:p>
            <a:r>
              <a:rPr lang="en-GB" dirty="0" smtClean="0"/>
              <a:t>Language</a:t>
            </a:r>
          </a:p>
          <a:p>
            <a:pPr lvl="1"/>
            <a:r>
              <a:rPr lang="en-GB" dirty="0" smtClean="0"/>
              <a:t>Confusion of meaning</a:t>
            </a:r>
          </a:p>
          <a:p>
            <a:pPr lvl="1"/>
            <a:r>
              <a:rPr lang="en-GB" dirty="0" smtClean="0"/>
              <a:t>Abstract</a:t>
            </a:r>
          </a:p>
          <a:p>
            <a:pPr lvl="1"/>
            <a:r>
              <a:rPr lang="en-GB" dirty="0" smtClean="0"/>
              <a:t>Problem solving</a:t>
            </a:r>
          </a:p>
          <a:p>
            <a:pPr lvl="1"/>
            <a:r>
              <a:rPr lang="en-GB" dirty="0" smtClean="0"/>
              <a:t>Communication</a:t>
            </a:r>
          </a:p>
          <a:p>
            <a:r>
              <a:rPr lang="en-GB" dirty="0" smtClean="0"/>
              <a:t>Body language</a:t>
            </a:r>
          </a:p>
          <a:p>
            <a:r>
              <a:rPr lang="en-GB" dirty="0" smtClean="0"/>
              <a:t>Social interaction, affecting informal learning</a:t>
            </a:r>
          </a:p>
          <a:p>
            <a:pPr lvl="1"/>
            <a:r>
              <a:rPr lang="en-GB" dirty="0" smtClean="0"/>
              <a:t>Social and cultural rules</a:t>
            </a:r>
          </a:p>
          <a:p>
            <a:pPr lvl="1"/>
            <a:r>
              <a:rPr lang="en-GB" dirty="0" smtClean="0"/>
              <a:t>Negotiation and turn-taking</a:t>
            </a:r>
          </a:p>
          <a:p>
            <a:pPr lvl="1"/>
            <a:r>
              <a:rPr lang="en-GB" dirty="0" smtClean="0"/>
              <a:t>Friendships</a:t>
            </a:r>
          </a:p>
          <a:p>
            <a:r>
              <a:rPr lang="en-GB" dirty="0" smtClean="0"/>
              <a:t>Processing speeds</a:t>
            </a:r>
          </a:p>
          <a:p>
            <a:r>
              <a:rPr lang="en-GB" dirty="0" smtClean="0"/>
              <a:t>Planning and Organisation </a:t>
            </a:r>
            <a:endParaRPr lang="en-GB" dirty="0"/>
          </a:p>
        </p:txBody>
      </p:sp>
      <p:pic>
        <p:nvPicPr>
          <p:cNvPr id="4098" name="Picture 2" descr="http://t3.gstatic.com/images?q=tbn:ANd9GcRFff8ONrTvTSyMxxJTPSPWHVF05s3a9SByCAUyIuSVrU4yultAl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3861048"/>
            <a:ext cx="1743075" cy="2619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http://img.directindustry.com/images_di/photo-g/automatic-rising-barrier-35517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2204864"/>
            <a:ext cx="4046612" cy="4046613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Barriers to Learning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Attitudes of others</a:t>
            </a:r>
          </a:p>
          <a:p>
            <a:r>
              <a:rPr lang="en-GB" dirty="0" smtClean="0"/>
              <a:t>Delivery style</a:t>
            </a:r>
          </a:p>
          <a:p>
            <a:r>
              <a:rPr lang="en-GB" dirty="0" smtClean="0"/>
              <a:t>Inflexible approaches</a:t>
            </a:r>
          </a:p>
          <a:p>
            <a:pPr lvl="1"/>
            <a:r>
              <a:rPr lang="en-GB" dirty="0" smtClean="0"/>
              <a:t>Systems</a:t>
            </a:r>
          </a:p>
          <a:p>
            <a:pPr lvl="1"/>
            <a:r>
              <a:rPr lang="en-GB" dirty="0" smtClean="0"/>
              <a:t>Delivery</a:t>
            </a:r>
          </a:p>
          <a:p>
            <a:r>
              <a:rPr lang="en-GB" dirty="0" smtClean="0"/>
              <a:t>Lack of specialist support</a:t>
            </a:r>
          </a:p>
          <a:p>
            <a:r>
              <a:rPr lang="en-GB" dirty="0" smtClean="0"/>
              <a:t>Lack of appropriate facilities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followsteph.com/wp-content/uploads/2008/03/hurra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2163" y="4725144"/>
            <a:ext cx="3545994" cy="206084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Amazing Young People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3648" y="1340768"/>
            <a:ext cx="7416824" cy="4525963"/>
          </a:xfrm>
        </p:spPr>
        <p:txBody>
          <a:bodyPr/>
          <a:lstStyle/>
          <a:p>
            <a:r>
              <a:rPr lang="en-GB" dirty="0" smtClean="0"/>
              <a:t>Attention to detail</a:t>
            </a:r>
          </a:p>
          <a:p>
            <a:r>
              <a:rPr lang="en-GB" dirty="0" smtClean="0"/>
              <a:t>Excellent knowledge of facts, figures and technology (systems that have logical processes)</a:t>
            </a:r>
          </a:p>
          <a:p>
            <a:r>
              <a:rPr lang="en-GB" dirty="0" smtClean="0"/>
              <a:t>Motivation</a:t>
            </a:r>
          </a:p>
          <a:p>
            <a:r>
              <a:rPr lang="en-GB" dirty="0" smtClean="0"/>
              <a:t>Commitment to achieve high standards in work</a:t>
            </a:r>
          </a:p>
          <a:p>
            <a:r>
              <a:rPr lang="en-GB" dirty="0" smtClean="0"/>
              <a:t>Honesty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686</TotalTime>
  <Words>328</Words>
  <Application>Microsoft Macintosh PowerPoint</Application>
  <PresentationFormat>On-screen Show (4:3)</PresentationFormat>
  <Paragraphs>90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Solstice</vt:lpstr>
      <vt:lpstr>Understanding  Autism Spectrum Conditions </vt:lpstr>
      <vt:lpstr>Autism Spectrum Conditions </vt:lpstr>
      <vt:lpstr>Triad of Impairment</vt:lpstr>
      <vt:lpstr>Social Communication</vt:lpstr>
      <vt:lpstr>Impairment in Imagination</vt:lpstr>
      <vt:lpstr>Impairment in Social Relationships</vt:lpstr>
      <vt:lpstr>Behaviour affecting College Life</vt:lpstr>
      <vt:lpstr>Barriers to Learning</vt:lpstr>
      <vt:lpstr>Amazing Young People</vt:lpstr>
      <vt:lpstr>How can you help? </vt:lpstr>
      <vt:lpstr>How can you help?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Autism Spectrum Conditions </dc:title>
  <dc:creator> </dc:creator>
  <cp:lastModifiedBy>DEF</cp:lastModifiedBy>
  <cp:revision>67</cp:revision>
  <dcterms:created xsi:type="dcterms:W3CDTF">2012-03-08T12:16:39Z</dcterms:created>
  <dcterms:modified xsi:type="dcterms:W3CDTF">2012-03-27T11:19:32Z</dcterms:modified>
</cp:coreProperties>
</file>